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4"/>
  </p:sldMasterIdLst>
  <p:notesMasterIdLst>
    <p:notesMasterId r:id="rId23"/>
  </p:notesMasterIdLst>
  <p:sldIdLst>
    <p:sldId id="286" r:id="rId5"/>
    <p:sldId id="258" r:id="rId6"/>
    <p:sldId id="289" r:id="rId7"/>
    <p:sldId id="260" r:id="rId8"/>
    <p:sldId id="261" r:id="rId9"/>
    <p:sldId id="278" r:id="rId10"/>
    <p:sldId id="287" r:id="rId11"/>
    <p:sldId id="290" r:id="rId12"/>
    <p:sldId id="264" r:id="rId13"/>
    <p:sldId id="265" r:id="rId14"/>
    <p:sldId id="266" r:id="rId15"/>
    <p:sldId id="279" r:id="rId16"/>
    <p:sldId id="280" r:id="rId17"/>
    <p:sldId id="281" r:id="rId18"/>
    <p:sldId id="282" r:id="rId19"/>
    <p:sldId id="285" r:id="rId20"/>
    <p:sldId id="27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0mMSRiIlUpMb5FT6AQRMQ==" hashData="VA2ONOKacQKW2MLip8C2zYm4D57A7OoKr3InhkcJBtVWVs1H/9ZI5lpDcmhqyEa2jU8g3Yyxukh3TTCvXTgs3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A8"/>
    <a:srgbClr val="15873E"/>
    <a:srgbClr val="08518B"/>
    <a:srgbClr val="E5F1D4"/>
    <a:srgbClr val="198843"/>
    <a:srgbClr val="951A1D"/>
    <a:srgbClr val="AE454C"/>
    <a:srgbClr val="ED954D"/>
    <a:srgbClr val="FEC11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67B0E-9902-F827-9B22-1FDB1922E519}" v="5" dt="2023-09-25T01:08:4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25" autoAdjust="0"/>
  </p:normalViewPr>
  <p:slideViewPr>
    <p:cSldViewPr snapToGrid="0">
      <p:cViewPr varScale="1">
        <p:scale>
          <a:sx n="81" d="100"/>
          <a:sy n="81" d="100"/>
        </p:scale>
        <p:origin x="202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2B1D-C5BE-4288-A0FA-1AB9DC92E399}" type="datetimeFigureOut">
              <a:rPr lang="en-AU" smtClean="0"/>
              <a:t>27/09/2023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38CF0-1F2C-4F37-9AE3-E4D236BD2F86}" type="slidenum">
              <a:rPr lang="en-AU" smtClean="0"/>
              <a:t>‹#›</a:t>
            </a:fld>
            <a:endParaRPr lang="en-AU"/>
          </a:p>
        </p:txBody>
      </p:sp>
    </p:spTree>
    <p:extLst>
      <p:ext uri="{BB962C8B-B14F-4D97-AF65-F5344CB8AC3E}">
        <p14:creationId xmlns:p14="http://schemas.microsoft.com/office/powerpoint/2010/main" val="3539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entury Gothic" panose="020B0502020202020204" pitchFamily="34" charset="0"/>
              </a:rPr>
              <a:t>Description: This Toolbox Talk is intended for workers and to be delivered by PCBU/s, employers, HSRs, supervisors or other similar type roles.  </a:t>
            </a:r>
          </a:p>
          <a:p>
            <a:endParaRPr lang="en-US" sz="1100" i="1" dirty="0">
              <a:latin typeface="Century Gothic" panose="020B0502020202020204" pitchFamily="34" charset="0"/>
            </a:endParaRPr>
          </a:p>
          <a:p>
            <a:endParaRPr lang="en-AU" i="0" dirty="0"/>
          </a:p>
        </p:txBody>
      </p:sp>
      <p:sp>
        <p:nvSpPr>
          <p:cNvPr id="4" name="Slide Number Placeholder 3"/>
          <p:cNvSpPr>
            <a:spLocks noGrp="1"/>
          </p:cNvSpPr>
          <p:nvPr>
            <p:ph type="sldNum" sz="quarter" idx="5"/>
          </p:nvPr>
        </p:nvSpPr>
        <p:spPr/>
        <p:txBody>
          <a:bodyPr/>
          <a:lstStyle/>
          <a:p>
            <a:fld id="{E9E38CF0-1F2C-4F37-9AE3-E4D236BD2F86}" type="slidenum">
              <a:rPr lang="en-AU" smtClean="0"/>
              <a:t>1</a:t>
            </a:fld>
            <a:endParaRPr lang="en-AU"/>
          </a:p>
        </p:txBody>
      </p:sp>
    </p:spTree>
    <p:extLst>
      <p:ext uri="{BB962C8B-B14F-4D97-AF65-F5344CB8AC3E}">
        <p14:creationId xmlns:p14="http://schemas.microsoft.com/office/powerpoint/2010/main" val="11303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There are six measures starting with the most effective to the least effective. </a:t>
            </a:r>
            <a:r>
              <a:rPr lang="en-AU" sz="11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Elimination</a:t>
            </a:r>
            <a:r>
              <a:rPr lang="en-AU" sz="11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is considered the most effective because it removes the hazard entirely. </a:t>
            </a:r>
          </a:p>
          <a:p>
            <a:pPr fontAlgn="base">
              <a:lnSpc>
                <a:spcPct val="107000"/>
              </a:lnSpc>
              <a:spcAft>
                <a:spcPts val="800"/>
              </a:spcAft>
            </a:pPr>
            <a:endParaRPr lang="en-AU" sz="1100" i="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endParaRPr>
          </a:p>
          <a:p>
            <a:pPr fontAlgn="base">
              <a:lnSpc>
                <a:spcPct val="107000"/>
              </a:lnSpc>
              <a:spcAft>
                <a:spcPts val="800"/>
              </a:spcAft>
            </a:pPr>
            <a:r>
              <a:rPr lang="en-US" sz="1100" b="0" i="0" dirty="0">
                <a:solidFill>
                  <a:srgbClr val="000000"/>
                </a:solidFill>
                <a:effectLst/>
                <a:latin typeface="Century Gothic" panose="020B0502020202020204" pitchFamily="34" charset="0"/>
              </a:rPr>
              <a:t>It may not always be possible to </a:t>
            </a:r>
            <a:r>
              <a:rPr lang="en-US" sz="1100" b="1" i="0" dirty="0">
                <a:solidFill>
                  <a:srgbClr val="000000"/>
                </a:solidFill>
                <a:effectLst/>
                <a:latin typeface="Century Gothic" panose="020B0502020202020204" pitchFamily="34" charset="0"/>
              </a:rPr>
              <a:t>eliminate</a:t>
            </a:r>
            <a:r>
              <a:rPr lang="en-US" sz="1100" b="0" i="0" dirty="0">
                <a:solidFill>
                  <a:srgbClr val="000000"/>
                </a:solidFill>
                <a:effectLst/>
                <a:latin typeface="Century Gothic" panose="020B0502020202020204" pitchFamily="34" charset="0"/>
              </a:rPr>
              <a:t> silica dust from the workplace. If you cannot eliminate it, you must follow control measures from the highest level of effectiveness to the lowest.  </a:t>
            </a:r>
            <a:endParaRPr lang="en-AU" sz="1100" i="0" dirty="0"/>
          </a:p>
        </p:txBody>
      </p:sp>
      <p:sp>
        <p:nvSpPr>
          <p:cNvPr id="4" name="Slide Number Placeholder 3"/>
          <p:cNvSpPr>
            <a:spLocks noGrp="1"/>
          </p:cNvSpPr>
          <p:nvPr>
            <p:ph type="sldNum" sz="quarter" idx="5"/>
          </p:nvPr>
        </p:nvSpPr>
        <p:spPr/>
        <p:txBody>
          <a:bodyPr/>
          <a:lstStyle/>
          <a:p>
            <a:fld id="{E9E38CF0-1F2C-4F37-9AE3-E4D236BD2F86}" type="slidenum">
              <a:rPr lang="en-AU" smtClean="0"/>
              <a:t>10</a:t>
            </a:fld>
            <a:endParaRPr lang="en-AU"/>
          </a:p>
        </p:txBody>
      </p:sp>
    </p:spTree>
    <p:extLst>
      <p:ext uri="{BB962C8B-B14F-4D97-AF65-F5344CB8AC3E}">
        <p14:creationId xmlns:p14="http://schemas.microsoft.com/office/powerpoint/2010/main" val="84019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374151"/>
                </a:solidFill>
                <a:effectLst/>
                <a:latin typeface="Century Gothic" panose="020B0502020202020204" pitchFamily="34" charset="0"/>
              </a:rPr>
              <a:t>The next most effective control is </a:t>
            </a:r>
            <a:r>
              <a:rPr lang="en-US" sz="1100" b="1" i="0" u="none" strike="noStrike" dirty="0">
                <a:solidFill>
                  <a:srgbClr val="374151"/>
                </a:solidFill>
                <a:effectLst/>
                <a:latin typeface="Century Gothic" panose="020B0502020202020204" pitchFamily="34" charset="0"/>
              </a:rPr>
              <a:t>substitution. </a:t>
            </a:r>
            <a:r>
              <a:rPr lang="en-US" sz="1100" b="0" i="0" u="none" strike="noStrike" dirty="0">
                <a:solidFill>
                  <a:srgbClr val="374151"/>
                </a:solidFill>
                <a:effectLst/>
                <a:latin typeface="Century Gothic" panose="020B0502020202020204" pitchFamily="34" charset="0"/>
              </a:rPr>
              <a:t>This involves using alternative materials that have a lower silica content or opting for lower dust generating processes.</a:t>
            </a:r>
            <a:r>
              <a:rPr lang="en-US" sz="1100" b="0" i="0" dirty="0">
                <a:solidFill>
                  <a:srgbClr val="374151"/>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look like: </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u="none" strike="noStrike" dirty="0">
                <a:solidFill>
                  <a:srgbClr val="000000"/>
                </a:solidFill>
                <a:effectLst/>
                <a:latin typeface="Century Gothic" panose="020B0502020202020204" pitchFamily="34" charset="0"/>
              </a:rPr>
              <a:t>Use of lower energy rock breaking methods or moving from dry to wet drilling.</a:t>
            </a:r>
            <a:endParaRPr lang="en-US" sz="1100" b="0" i="0" dirty="0">
              <a:solidFill>
                <a:srgbClr val="444444"/>
              </a:solidFill>
              <a:effectLst/>
              <a:latin typeface="Century Gothic" panose="020B0502020202020204" pitchFamily="34" charset="0"/>
            </a:endParaRPr>
          </a:p>
          <a:p>
            <a:pPr lvl="1" algn="l" rtl="0" fontAlgn="base">
              <a:buFont typeface="Arial" panose="020B0604020202020204" pitchFamily="34" charset="0"/>
              <a:buNone/>
            </a:pP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b="0" i="0" dirty="0">
                <a:solidFill>
                  <a:srgbClr val="000000"/>
                </a:solidFill>
                <a:effectLst/>
                <a:latin typeface="Calibri" panose="020F0502020204030204" pitchFamily="34" charset="0"/>
              </a:rPr>
              <a:t>​</a:t>
            </a:r>
            <a:endParaRPr lang="en-AU" b="0" i="0" dirty="0">
              <a:solidFill>
                <a:srgbClr val="444444"/>
              </a:solidFill>
              <a:effectLst/>
              <a:latin typeface="Calibri" panose="020F0502020204030204" pitchFamily="34" charset="0"/>
            </a:endParaRPr>
          </a:p>
          <a:p>
            <a:endParaRPr lang="en-AU" i="1" dirty="0"/>
          </a:p>
        </p:txBody>
      </p:sp>
      <p:sp>
        <p:nvSpPr>
          <p:cNvPr id="4" name="Slide Number Placeholder 3"/>
          <p:cNvSpPr>
            <a:spLocks noGrp="1"/>
          </p:cNvSpPr>
          <p:nvPr>
            <p:ph type="sldNum" sz="quarter" idx="5"/>
          </p:nvPr>
        </p:nvSpPr>
        <p:spPr/>
        <p:txBody>
          <a:bodyPr/>
          <a:lstStyle/>
          <a:p>
            <a:fld id="{E9E38CF0-1F2C-4F37-9AE3-E4D236BD2F86}" type="slidenum">
              <a:rPr lang="en-AU" smtClean="0"/>
              <a:t>11</a:t>
            </a:fld>
            <a:endParaRPr lang="en-AU"/>
          </a:p>
        </p:txBody>
      </p:sp>
    </p:spTree>
    <p:extLst>
      <p:ext uri="{BB962C8B-B14F-4D97-AF65-F5344CB8AC3E}">
        <p14:creationId xmlns:p14="http://schemas.microsoft.com/office/powerpoint/2010/main" val="336697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374151"/>
                </a:solidFill>
                <a:effectLst/>
                <a:latin typeface="Century Gothic" panose="020B0502020202020204" pitchFamily="34" charset="0"/>
              </a:rPr>
              <a:t>The next control is </a:t>
            </a:r>
            <a:r>
              <a:rPr lang="en-US" sz="1100" b="1" i="0" u="none" strike="noStrike" dirty="0">
                <a:solidFill>
                  <a:srgbClr val="374151"/>
                </a:solidFill>
                <a:effectLst/>
                <a:latin typeface="Century Gothic" panose="020B0502020202020204" pitchFamily="34" charset="0"/>
              </a:rPr>
              <a:t>isolation. </a:t>
            </a:r>
            <a:r>
              <a:rPr lang="en-US" sz="1100" b="0" i="0" u="none" strike="noStrike" dirty="0">
                <a:solidFill>
                  <a:srgbClr val="374151"/>
                </a:solidFill>
                <a:effectLst/>
                <a:latin typeface="Century Gothic" panose="020B0502020202020204" pitchFamily="34" charset="0"/>
              </a:rPr>
              <a:t>These controls aim to physically separate workers from hazards like silica dust. Essentially, they put a barrier between us and the danger.</a:t>
            </a:r>
            <a:r>
              <a:rPr lang="en-AU" sz="1100" b="0" i="0" dirty="0">
                <a:solidFill>
                  <a:srgbClr val="374151"/>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We can do that by:</a:t>
            </a:r>
            <a:r>
              <a:rPr lang="en-US" sz="1100" b="0" i="0" dirty="0">
                <a:solidFill>
                  <a:srgbClr val="000000"/>
                </a:solidFill>
                <a:effectLst/>
                <a:latin typeface="Century Gothic" panose="020B0502020202020204" pitchFamily="34" charset="0"/>
              </a:rPr>
              <a:t>​</a:t>
            </a:r>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Enclosures around transfer points including covered conveyors and stockpiles or the use of curtains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Vehicles with an enclosed </a:t>
            </a:r>
            <a:r>
              <a:rPr lang="en-US" sz="1100" b="0" i="0" dirty="0" err="1">
                <a:solidFill>
                  <a:srgbClr val="000000"/>
                </a:solidFill>
                <a:effectLst/>
                <a:latin typeface="Century Gothic" panose="020B0502020202020204" pitchFamily="34" charset="0"/>
              </a:rPr>
              <a:t>pressurised</a:t>
            </a:r>
            <a:r>
              <a:rPr lang="en-US" sz="1100" b="0" i="0" dirty="0">
                <a:solidFill>
                  <a:srgbClr val="000000"/>
                </a:solidFill>
                <a:effectLst/>
                <a:latin typeface="Century Gothic" panose="020B0502020202020204" pitchFamily="34" charset="0"/>
              </a:rPr>
              <a:t> cabin and door seals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Designated enclosed and clean areas for rest and breaks without silica dust. </a:t>
            </a:r>
          </a:p>
          <a:p>
            <a:pPr marL="0" lvl="0" indent="0">
              <a:lnSpc>
                <a:spcPct val="115000"/>
              </a:lnSpc>
              <a:spcBef>
                <a:spcPts val="1000"/>
              </a:spcBef>
              <a:spcAft>
                <a:spcPts val="1000"/>
              </a:spcAft>
              <a:buFont typeface="Arial" panose="020B0604020202020204" pitchFamily="34" charset="0"/>
              <a:buNone/>
            </a:pPr>
            <a:endParaRPr lang="en-US" sz="1200" dirty="0">
              <a:effectLst/>
              <a:ea typeface="Century Gothic" panose="020B0502020202020204" pitchFamily="34" charset="0"/>
              <a:cs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12</a:t>
            </a:fld>
            <a:endParaRPr lang="en-AU"/>
          </a:p>
        </p:txBody>
      </p:sp>
    </p:spTree>
    <p:extLst>
      <p:ext uri="{BB962C8B-B14F-4D97-AF65-F5344CB8AC3E}">
        <p14:creationId xmlns:p14="http://schemas.microsoft.com/office/powerpoint/2010/main" val="232411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dirty="0">
                <a:solidFill>
                  <a:srgbClr val="374151"/>
                </a:solidFill>
                <a:effectLst/>
                <a:latin typeface="Century Gothic" panose="020B0502020202020204" pitchFamily="34" charset="0"/>
              </a:rPr>
              <a:t>Engineering</a:t>
            </a:r>
            <a:r>
              <a:rPr lang="en-US" sz="1100" b="0" i="0" u="none" strike="noStrike" dirty="0">
                <a:solidFill>
                  <a:srgbClr val="374151"/>
                </a:solidFill>
                <a:effectLst/>
                <a:latin typeface="Century Gothic" panose="020B0502020202020204" pitchFamily="34" charset="0"/>
              </a:rPr>
              <a:t> controls involve redesigning or modifying equipment and processes of the workplace to reduce silica dust exposure. </a:t>
            </a:r>
            <a:r>
              <a:rPr lang="en-US" sz="1100" b="0" i="0" dirty="0">
                <a:solidFill>
                  <a:srgbClr val="374151"/>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look like:</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The ventilation system should be designed to provide clean air throughout the tunnel during construction, tunnel use and maintenance </a:t>
            </a:r>
          </a:p>
          <a:p>
            <a:pPr marL="171450" indent="-171450" algn="l" rtl="0" fontAlgn="base">
              <a:buFont typeface="Arial" panose="020B0604020202020204" pitchFamily="34" charset="0"/>
              <a:buChar char="•"/>
            </a:pPr>
            <a:r>
              <a:rPr lang="en-US" sz="1100" b="0" i="0" dirty="0" err="1">
                <a:solidFill>
                  <a:srgbClr val="000000"/>
                </a:solidFill>
                <a:effectLst/>
                <a:latin typeface="Century Gothic" panose="020B0502020202020204" pitchFamily="34" charset="0"/>
              </a:rPr>
              <a:t>Localised</a:t>
            </a:r>
            <a:r>
              <a:rPr lang="en-US" sz="1100" b="0" i="0" dirty="0">
                <a:solidFill>
                  <a:srgbClr val="000000"/>
                </a:solidFill>
                <a:effectLst/>
                <a:latin typeface="Century Gothic" panose="020B0502020202020204" pitchFamily="34" charset="0"/>
              </a:rPr>
              <a:t> extraction ventilation for dust during excavation, post-blasting, operating a large plant and other activities such as maintenance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Cross passage ventilation and face extraction ventilation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On-tool dust extraction at key dust sources of tunnel boring machines (TBMs) at the cutter head and conveyor transfer point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Using water sprays on cutting equipment or over muck heaps and spoil conveyors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Changing the direction of the exhaust of tunnel vehicles (from pointing down to pointing up) to </a:t>
            </a:r>
            <a:r>
              <a:rPr lang="en-US" sz="1100" b="0" i="0" dirty="0" err="1">
                <a:solidFill>
                  <a:srgbClr val="000000"/>
                </a:solidFill>
                <a:effectLst/>
                <a:latin typeface="Century Gothic" panose="020B0502020202020204" pitchFamily="34" charset="0"/>
              </a:rPr>
              <a:t>minimise</a:t>
            </a:r>
            <a:r>
              <a:rPr lang="en-US" sz="1100" b="0" i="0" dirty="0">
                <a:solidFill>
                  <a:srgbClr val="000000"/>
                </a:solidFill>
                <a:effectLst/>
                <a:latin typeface="Century Gothic" panose="020B0502020202020204" pitchFamily="34" charset="0"/>
              </a:rPr>
              <a:t> the dust that is created.  </a:t>
            </a:r>
          </a:p>
          <a:p>
            <a:pPr algn="l" rtl="0" fontAlgn="base"/>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if relevant: </a:t>
            </a:r>
            <a:r>
              <a:rPr lang="en-AU" sz="1100" b="0" i="0" u="none" strike="noStrike" dirty="0">
                <a:solidFill>
                  <a:srgbClr val="000000"/>
                </a:solidFill>
                <a:effectLst/>
                <a:latin typeface="Century Gothic" panose="020B0502020202020204" pitchFamily="34" charset="0"/>
              </a:rPr>
              <a:t>Can you name any tools or processes that we use that apply here? OR What tools or processes do you think we can modify to reduce silica dust exposure? </a:t>
            </a:r>
            <a:endParaRPr lang="en-US" sz="1100" b="0" i="0" dirty="0">
              <a:solidFill>
                <a:srgbClr val="444444"/>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13</a:t>
            </a:fld>
            <a:endParaRPr lang="en-AU"/>
          </a:p>
        </p:txBody>
      </p:sp>
    </p:spTree>
    <p:extLst>
      <p:ext uri="{BB962C8B-B14F-4D97-AF65-F5344CB8AC3E}">
        <p14:creationId xmlns:p14="http://schemas.microsoft.com/office/powerpoint/2010/main" val="319556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1" i="0" u="none" strike="noStrike" dirty="0">
                <a:solidFill>
                  <a:srgbClr val="374151"/>
                </a:solidFill>
                <a:effectLst/>
                <a:latin typeface="Century Gothic" panose="020B0502020202020204" pitchFamily="34" charset="0"/>
              </a:rPr>
              <a:t>Administrative</a:t>
            </a:r>
            <a:r>
              <a:rPr lang="en-US" sz="1100" b="0" i="0" u="none" strike="noStrike" dirty="0">
                <a:solidFill>
                  <a:srgbClr val="374151"/>
                </a:solidFill>
                <a:effectLst/>
                <a:latin typeface="Century Gothic" panose="020B0502020202020204" pitchFamily="34" charset="0"/>
              </a:rPr>
              <a:t> controls are policies, procedures, and practices that help manage silica dust exposure through work </a:t>
            </a:r>
            <a:r>
              <a:rPr lang="en-US" sz="1100" b="0" i="0" u="none" strike="noStrike" dirty="0" err="1">
                <a:solidFill>
                  <a:srgbClr val="374151"/>
                </a:solidFill>
                <a:effectLst/>
                <a:latin typeface="Century Gothic" panose="020B0502020202020204" pitchFamily="34" charset="0"/>
              </a:rPr>
              <a:t>organisation</a:t>
            </a:r>
            <a:r>
              <a:rPr lang="en-US" sz="1100" b="0" i="0" u="none" strike="noStrike" dirty="0">
                <a:solidFill>
                  <a:srgbClr val="374151"/>
                </a:solidFill>
                <a:effectLst/>
                <a:latin typeface="Century Gothic" panose="020B0502020202020204" pitchFamily="34" charset="0"/>
              </a:rPr>
              <a:t> and planning.</a:t>
            </a:r>
            <a:r>
              <a:rPr lang="en-AU" sz="1100" b="0" i="0" dirty="0">
                <a:solidFill>
                  <a:srgbClr val="374151"/>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0" i="0" u="none" strike="noStrike" dirty="0">
                <a:solidFill>
                  <a:srgbClr val="000000"/>
                </a:solidFill>
                <a:effectLst/>
                <a:latin typeface="Century Gothic" panose="020B0502020202020204" pitchFamily="34" charset="0"/>
              </a:rPr>
              <a:t>This can include:</a:t>
            </a:r>
            <a:r>
              <a:rPr lang="en-US" sz="1100" b="0" i="0" dirty="0">
                <a:solidFill>
                  <a:srgbClr val="000000"/>
                </a:solidFill>
                <a:effectLst/>
                <a:latin typeface="Century Gothic" panose="020B0502020202020204" pitchFamily="34" charset="0"/>
              </a:rPr>
              <a:t>​</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Washing facilities to remove dust from clothes and boots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Areas where silica containing dust has deposited or accumulated are regularly wiped or cleaned with an industrial high-efficiency particulate air filter vacuum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Inspection plans to compare the actual geological conditions as the excavation progresses with the assumed conditions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Shift rotation policies to reduce exposure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Avoiding disturbance of dried mud, slurry and spoil </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Following administrative policies such as Safe Work Method Statements (SWMS) and other training as provided by your employer</a:t>
            </a: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if relevant: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dirty="0">
                <a:solidFill>
                  <a:srgbClr val="000000"/>
                </a:solidFill>
                <a:effectLst/>
                <a:latin typeface="Century Gothic" panose="020B0502020202020204" pitchFamily="34" charset="0"/>
              </a:rPr>
              <a:t>What training might be useful to implement to work safety around silica dust?</a:t>
            </a:r>
            <a:r>
              <a:rPr lang="en-US" sz="1100" b="0" i="0" dirty="0">
                <a:solidFill>
                  <a:srgbClr val="000000"/>
                </a:solidFill>
                <a:effectLst/>
                <a:latin typeface="Century Gothic" panose="020B0502020202020204" pitchFamily="34" charset="0"/>
              </a:rPr>
              <a:t>​</a:t>
            </a:r>
            <a:endParaRPr lang="en-US" sz="1100" b="0" i="0" u="none" strike="noStrike"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AU" sz="1100" b="0" i="0" u="none" strike="noStrike" dirty="0">
                <a:solidFill>
                  <a:srgbClr val="000000"/>
                </a:solidFill>
                <a:effectLst/>
                <a:latin typeface="Century Gothic" panose="020B0502020202020204" pitchFamily="34" charset="0"/>
              </a:rPr>
              <a:t>Does everyone know where they can find information like Safe Work Method Statements?</a:t>
            </a:r>
            <a:endParaRPr lang="en-US" sz="1100" b="0" i="0" dirty="0">
              <a:solidFill>
                <a:srgbClr val="444444"/>
              </a:solidFill>
              <a:effectLst/>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14</a:t>
            </a:fld>
            <a:endParaRPr lang="en-AU"/>
          </a:p>
        </p:txBody>
      </p:sp>
    </p:spTree>
    <p:extLst>
      <p:ext uri="{BB962C8B-B14F-4D97-AF65-F5344CB8AC3E}">
        <p14:creationId xmlns:p14="http://schemas.microsoft.com/office/powerpoint/2010/main" val="372565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last and least effective control measure is </a:t>
            </a:r>
            <a:r>
              <a:rPr lang="en-AU" sz="1100" b="1" dirty="0">
                <a:latin typeface="Century Gothic" panose="020B0502020202020204" pitchFamily="34" charset="0"/>
              </a:rPr>
              <a:t>Personal Protective Equipment (or PPE)</a:t>
            </a:r>
            <a:r>
              <a:rPr lang="en-AU" sz="1100" b="1" i="1" dirty="0">
                <a:latin typeface="Century Gothic" panose="020B0502020202020204" pitchFamily="34" charset="0"/>
              </a:rPr>
              <a:t>. </a:t>
            </a:r>
            <a:r>
              <a:rPr lang="en-AU" sz="1100" b="0" i="0" u="none" dirty="0">
                <a:latin typeface="Century Gothic" panose="020B0502020202020204" pitchFamily="34" charset="0"/>
              </a:rPr>
              <a:t>You should never rely solely on PPE to protect yourself from silica dust. </a:t>
            </a:r>
          </a:p>
          <a:p>
            <a:endParaRPr lang="en-AU" sz="1100" b="0" i="0" u="none" dirty="0">
              <a:latin typeface="Century Gothic" panose="020B0502020202020204" pitchFamily="34" charset="0"/>
            </a:endParaRPr>
          </a:p>
          <a:p>
            <a:r>
              <a:rPr lang="en-AU" sz="1100" b="0" i="0" u="none" dirty="0">
                <a:latin typeface="Century Gothic" panose="020B0502020202020204" pitchFamily="34" charset="0"/>
              </a:rPr>
              <a:t>Using PPE means that you are:</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Wearing approved and correctly fitted respiratory protective equipment. This includes face fit testing to ensure a proper seal</a:t>
            </a:r>
          </a:p>
          <a:p>
            <a:pPr marL="171450" indent="-171450">
              <a:buFont typeface="Arial" panose="020B0604020202020204" pitchFamily="34" charset="0"/>
              <a:buChar char="•"/>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Following the correct use, cleaning and storage of the equipment.</a:t>
            </a:r>
          </a:p>
          <a:p>
            <a:pPr marL="0" lvl="0" indent="0">
              <a:lnSpc>
                <a:spcPct val="115000"/>
              </a:lnSpc>
              <a:spcBef>
                <a:spcPts val="1000"/>
              </a:spcBef>
              <a:spcAft>
                <a:spcPts val="1000"/>
              </a:spcAft>
              <a:buFont typeface="Arial" panose="020B0604020202020204" pitchFamily="34" charset="0"/>
              <a:buNone/>
            </a:pP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dirty="0">
                <a:latin typeface="Century Gothic" panose="020B0502020202020204" pitchFamily="34" charset="0"/>
              </a:rPr>
              <a:t>ASK if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Do you feel confident in wearing 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When did you last get your PPE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i="0" dirty="0">
                <a:latin typeface="Century Gothic" panose="020B0502020202020204" pitchFamily="34" charset="0"/>
              </a:rPr>
              <a:t>Is there any PPE that you feel that you need?</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15</a:t>
            </a:fld>
            <a:endParaRPr lang="en-AU"/>
          </a:p>
        </p:txBody>
      </p:sp>
    </p:spTree>
    <p:extLst>
      <p:ext uri="{BB962C8B-B14F-4D97-AF65-F5344CB8AC3E}">
        <p14:creationId xmlns:p14="http://schemas.microsoft.com/office/powerpoint/2010/main" val="244451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have a quick discussion.</a:t>
            </a:r>
          </a:p>
          <a:p>
            <a:endParaRPr lang="en-US" sz="1100" dirty="0">
              <a:latin typeface="Century Gothic" panose="020B0502020202020204" pitchFamily="34" charset="0"/>
            </a:endParaRPr>
          </a:p>
          <a:p>
            <a:r>
              <a:rPr lang="en-US" sz="1100" dirty="0">
                <a:latin typeface="Century Gothic" panose="020B0502020202020204" pitchFamily="34" charset="0"/>
              </a:rPr>
              <a:t>Thinking about everything we’ve gone over with the Hierarchy of Controls, what could you be doing differently in the workplace to reduce your exposure to silica dust?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i="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0" dirty="0">
                <a:latin typeface="Century Gothic" panose="020B0502020202020204" pitchFamily="34" charset="0"/>
              </a:rPr>
              <a:t>How confident do you feel working around silica dust? Do you feel confident that you can adequately work to reduce your risk?</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16</a:t>
            </a:fld>
            <a:endParaRPr lang="en-AU"/>
          </a:p>
        </p:txBody>
      </p:sp>
    </p:spTree>
    <p:extLst>
      <p:ext uri="{BB962C8B-B14F-4D97-AF65-F5344CB8AC3E}">
        <p14:creationId xmlns:p14="http://schemas.microsoft.com/office/powerpoint/2010/main" val="51777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To wrap this up, let’s go over the takeaways from today:</a:t>
            </a:r>
          </a:p>
          <a:p>
            <a:endParaRPr lang="en-AU" sz="1100" dirty="0">
              <a:latin typeface="Century Gothic" panose="020B0502020202020204" pitchFamily="34" charset="0"/>
            </a:endParaRPr>
          </a:p>
          <a:p>
            <a:pPr marL="171450" indent="-171450">
              <a:buFont typeface="Arial" panose="020B0604020202020204" pitchFamily="34" charset="0"/>
              <a:buChar char="•"/>
            </a:pPr>
            <a:r>
              <a:rPr lang="en-AU" sz="1100" dirty="0">
                <a:latin typeface="Century Gothic" panose="020B0502020202020204" pitchFamily="34" charset="0"/>
              </a:rPr>
              <a:t>Follow the Hierarchy of Controls to reduce exposure to silica dust</a:t>
            </a:r>
          </a:p>
          <a:p>
            <a:pPr marL="171450" indent="-171450">
              <a:buFont typeface="Arial" panose="020B0604020202020204" pitchFamily="34" charset="0"/>
              <a:buChar char="•"/>
            </a:pPr>
            <a:r>
              <a:rPr lang="en-AU" sz="1100" dirty="0">
                <a:latin typeface="Century Gothic" panose="020B0502020202020204" pitchFamily="34" charset="0"/>
              </a:rPr>
              <a:t>Talk to your doctor about your workplace exposure. It is important for your doctor to know so they can better monitor your overall wellbeing</a:t>
            </a:r>
          </a:p>
          <a:p>
            <a:pPr marL="171450" indent="-171450">
              <a:buFont typeface="Arial" panose="020B0604020202020204" pitchFamily="34" charset="0"/>
              <a:buChar char="•"/>
            </a:pPr>
            <a:r>
              <a:rPr lang="en-AU" sz="1100" dirty="0">
                <a:latin typeface="Century Gothic" panose="020B0502020202020204" pitchFamily="34" charset="0"/>
              </a:rPr>
              <a:t>Visit Lung Foundation Australia’s website by scanning the QR code for more resources. You can also take the Healthy Lungs at Work Quiz to better understand the risks to lung health in the workplace and safety practices that can help protect you. </a:t>
            </a:r>
          </a:p>
          <a:p>
            <a:pPr marL="171450" indent="-171450">
              <a:buFont typeface="Arial" panose="020B0604020202020204" pitchFamily="34" charset="0"/>
              <a:buChar char="•"/>
            </a:pP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17</a:t>
            </a:fld>
            <a:endParaRPr lang="en-AU"/>
          </a:p>
        </p:txBody>
      </p:sp>
    </p:spTree>
    <p:extLst>
      <p:ext uri="{BB962C8B-B14F-4D97-AF65-F5344CB8AC3E}">
        <p14:creationId xmlns:p14="http://schemas.microsoft.com/office/powerpoint/2010/main" val="25404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18</a:t>
            </a:fld>
            <a:endParaRPr lang="en-AU"/>
          </a:p>
        </p:txBody>
      </p:sp>
    </p:spTree>
    <p:extLst>
      <p:ext uri="{BB962C8B-B14F-4D97-AF65-F5344CB8AC3E}">
        <p14:creationId xmlns:p14="http://schemas.microsoft.com/office/powerpoint/2010/main" val="35216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Today we’re going to go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What silica dust is and why it’s harmful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How we can reduce exposure to silica dust in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effectLst/>
                <a:latin typeface="Century Gothic" panose="020B0502020202020204" pitchFamily="34" charset="0"/>
                <a:ea typeface="Century Gothic" panose="020B0502020202020204" pitchFamily="34" charset="0"/>
                <a:cs typeface="Century Gothic" panose="020B0502020202020204" pitchFamily="34" charset="0"/>
              </a:rPr>
              <a:t>Understanding and applying the Hierarchy of Controls. </a:t>
            </a:r>
            <a:endParaRPr lang="en-AU" sz="1100" dirty="0">
              <a:latin typeface="Century Gothic" panose="020B0502020202020204" pitchFamily="34"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2</a:t>
            </a:fld>
            <a:endParaRPr lang="en-AU"/>
          </a:p>
        </p:txBody>
      </p:sp>
    </p:spTree>
    <p:extLst>
      <p:ext uri="{BB962C8B-B14F-4D97-AF65-F5344CB8AC3E}">
        <p14:creationId xmlns:p14="http://schemas.microsoft.com/office/powerpoint/2010/main" val="362283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entury Gothic" panose="020B0502020202020204" pitchFamily="34" charset="0"/>
              </a:rPr>
              <a:t>Let’s start with understanding what silica dust is and why it’s harmful.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3</a:t>
            </a:fld>
            <a:endParaRPr lang="en-AU"/>
          </a:p>
        </p:txBody>
      </p:sp>
    </p:spTree>
    <p:extLst>
      <p:ext uri="{BB962C8B-B14F-4D97-AF65-F5344CB8AC3E}">
        <p14:creationId xmlns:p14="http://schemas.microsoft.com/office/powerpoint/2010/main" val="23472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Century Gothic" panose="020B0502020202020204" pitchFamily="34" charset="0"/>
              </a:rPr>
              <a:t>Silica is found in most tunnelling operations because it occurs naturally in the earth’s crust. It can be found in most rock, limestone, and sandstone.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panose="020B0502020202020204" pitchFamily="34" charset="0"/>
              </a:rPr>
              <a:t>ASK: </a:t>
            </a:r>
            <a:r>
              <a:rPr lang="en-AU" sz="1100" b="0" i="0" u="none" strike="noStrike" dirty="0">
                <a:solidFill>
                  <a:srgbClr val="000000"/>
                </a:solidFill>
                <a:effectLst/>
                <a:latin typeface="Century Gothic" panose="020B0502020202020204" pitchFamily="34" charset="0"/>
              </a:rPr>
              <a:t>Thinking about the worksite, where or when do you think you would encounter silica-containing materials?</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1" u="none" strike="noStrike" dirty="0">
                <a:solidFill>
                  <a:srgbClr val="000000"/>
                </a:solidFill>
                <a:effectLst/>
                <a:latin typeface="Century Gothic" panose="020B0502020202020204" pitchFamily="34" charset="0"/>
              </a:rPr>
              <a:t>Wait for any responses.</a:t>
            </a:r>
            <a:r>
              <a:rPr lang="en-AU" sz="1100" b="0" i="0" u="none" strike="noStrike" dirty="0">
                <a:solidFill>
                  <a:srgbClr val="000000"/>
                </a:solidFill>
                <a:effectLst/>
                <a:latin typeface="Century Gothic" panose="020B0502020202020204" pitchFamily="34" charset="0"/>
              </a:rPr>
              <a:t> </a:t>
            </a:r>
            <a:endParaRPr lang="en-US" sz="1100" b="0" i="0" dirty="0">
              <a:solidFill>
                <a:srgbClr val="444444"/>
              </a:solidFill>
              <a:effectLst/>
              <a:latin typeface="Century Gothic" panose="020B0502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tx1"/>
              </a:solidFill>
              <a:effectLst/>
              <a:latin typeface="Segoe UI" panose="020B0502040204020203" pitchFamily="34" charset="0"/>
              <a:ea typeface="+mn-ea"/>
              <a:cs typeface="+mn-cs"/>
            </a:endParaRPr>
          </a:p>
          <a:p>
            <a:pPr>
              <a:lnSpc>
                <a:spcPct val="107000"/>
              </a:lnSpc>
              <a:spcAft>
                <a:spcPts val="800"/>
              </a:spcAft>
            </a:pPr>
            <a:endParaRPr lang="en-AU" sz="1800" dirty="0">
              <a:effectLst/>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4</a:t>
            </a:fld>
            <a:endParaRPr lang="en-AU"/>
          </a:p>
        </p:txBody>
      </p:sp>
    </p:spTree>
    <p:extLst>
      <p:ext uri="{BB962C8B-B14F-4D97-AF65-F5344CB8AC3E}">
        <p14:creationId xmlns:p14="http://schemas.microsoft.com/office/powerpoint/2010/main" val="12421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dirty="0">
                <a:solidFill>
                  <a:srgbClr val="000000"/>
                </a:solidFill>
                <a:effectLst/>
                <a:latin typeface="Century Gothic" panose="020B0502020202020204" pitchFamily="34" charset="0"/>
              </a:rPr>
              <a:t>Silica dust is generated when silica-containing products are cut, crushed, drilled, ground, polished, sanded, sawed or disturbed with such force.</a:t>
            </a:r>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US" sz="1100" b="0" i="0" u="none" strike="noStrike" dirty="0">
                <a:solidFill>
                  <a:srgbClr val="000000"/>
                </a:solidFill>
                <a:effectLst/>
                <a:latin typeface="Century Gothic" panose="020B0502020202020204" pitchFamily="34" charset="0"/>
              </a:rPr>
              <a:t>Common examples of tunnelling processes that pose a risk are the ones that are high energy cutting and drilling or any work that generates a lot of dust. This can include: </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​Tunnelling into rock such as sandstone and shale</a:t>
            </a:r>
          </a:p>
          <a:p>
            <a:pPr marL="171450" indent="-171450" algn="l" rtl="0" fontAlgn="base">
              <a:buFont typeface="Arial" panose="020B0604020202020204" pitchFamily="34" charset="0"/>
              <a:buChar char="•"/>
            </a:pPr>
            <a:r>
              <a:rPr lang="en-US" sz="1100" b="0" i="0" dirty="0" err="1">
                <a:solidFill>
                  <a:srgbClr val="000000"/>
                </a:solidFill>
                <a:effectLst/>
                <a:latin typeface="Century Gothic" panose="020B0502020202020204" pitchFamily="34" charset="0"/>
              </a:rPr>
              <a:t>Shotcreting</a:t>
            </a:r>
            <a:endParaRPr lang="en-US" sz="1100" b="0" i="0" dirty="0">
              <a:solidFill>
                <a:srgbClr val="000000"/>
              </a:solidFill>
              <a:effectLst/>
              <a:latin typeface="Century Gothic" panose="020B0502020202020204" pitchFamily="34" charset="0"/>
            </a:endParaRP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Heavy plant transporting spoil</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Loaders picking up and moving spoil</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Crushing, loading, hauling, and dumping of rock, or muck from tunnelling</a:t>
            </a:r>
          </a:p>
          <a:p>
            <a:pPr marL="171450" indent="-171450" algn="l" rtl="0" fontAlgn="base">
              <a:buFont typeface="Arial" panose="020B0604020202020204" pitchFamily="34" charset="0"/>
              <a:buChar char="•"/>
            </a:pPr>
            <a:r>
              <a:rPr lang="en-US" sz="1100" b="0" i="0" dirty="0">
                <a:solidFill>
                  <a:srgbClr val="000000"/>
                </a:solidFill>
                <a:effectLst/>
                <a:latin typeface="Century Gothic" panose="020B0502020202020204" pitchFamily="34" charset="0"/>
              </a:rPr>
              <a:t>Relocating ventilation.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AU"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Silica dust particles are small enough to stay in the air. Respirable silica dust is smaller than a single strand of hair, represented by the small blue circles in the picture. When breathed in, silica dust particles penetrate deep into the lungs</a:t>
            </a:r>
            <a:r>
              <a:rPr lang="en-AU" sz="1100" b="1"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AU" sz="1100" dirty="0">
                <a:effectLst/>
                <a:latin typeface="Century Gothic" panose="020B0502020202020204" pitchFamily="34" charset="0"/>
                <a:ea typeface="Century Gothic" panose="020B0502020202020204" pitchFamily="34" charset="0"/>
                <a:cs typeface="Times New Roman" panose="02020603050405020304" pitchFamily="18" charset="0"/>
              </a:rPr>
              <a:t>It is safest to assume that if you are working on any silica-containing material, you may be exposed to the fine and invisible silica dust. </a:t>
            </a:r>
            <a:endParaRPr lang="en-AU"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5</a:t>
            </a:fld>
            <a:endParaRPr lang="en-AU"/>
          </a:p>
        </p:txBody>
      </p:sp>
    </p:spTree>
    <p:extLst>
      <p:ext uri="{BB962C8B-B14F-4D97-AF65-F5344CB8AC3E}">
        <p14:creationId xmlns:p14="http://schemas.microsoft.com/office/powerpoint/2010/main" val="3584329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Breathing in silica dust is harmful to your health and can lead to silicosis and other diseases such as lung cancer, chronic obstructive pulmonary disease (COPD), rheumatoid arthritis, chronic kidney disease and other autoimmune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6</a:t>
            </a:fld>
            <a:endParaRPr lang="en-AU"/>
          </a:p>
        </p:txBody>
      </p:sp>
    </p:spTree>
    <p:extLst>
      <p:ext uri="{BB962C8B-B14F-4D97-AF65-F5344CB8AC3E}">
        <p14:creationId xmlns:p14="http://schemas.microsoft.com/office/powerpoint/2010/main" val="8544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dirty="0">
                <a:effectLst/>
                <a:latin typeface="Century Gothic" panose="020B0502020202020204" pitchFamily="34" charset="0"/>
                <a:ea typeface="Century Gothic" panose="020B0502020202020204" pitchFamily="34" charset="0"/>
                <a:cs typeface="Century Gothic" panose="020B0502020202020204" pitchFamily="34" charset="0"/>
              </a:rPr>
              <a:t>It is estimated that almost 600,000 Australian workers are currently exposed to silica dust</a:t>
            </a:r>
            <a:r>
              <a:rPr lang="en-AU" sz="1100" kern="100" dirty="0">
                <a:effectLst/>
                <a:latin typeface="Century Gothic" panose="020B0502020202020204" pitchFamily="34" charset="0"/>
                <a:ea typeface="Century Gothic" panose="020B050202020202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7</a:t>
            </a:fld>
            <a:endParaRPr lang="en-AU"/>
          </a:p>
        </p:txBody>
      </p:sp>
    </p:spTree>
    <p:extLst>
      <p:ext uri="{BB962C8B-B14F-4D97-AF65-F5344CB8AC3E}">
        <p14:creationId xmlns:p14="http://schemas.microsoft.com/office/powerpoint/2010/main" val="188874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dirty="0">
                <a:solidFill>
                  <a:srgbClr val="000000"/>
                </a:solidFill>
                <a:effectLst/>
                <a:latin typeface="Century Gothic" panose="020B0502020202020204" pitchFamily="34" charset="0"/>
              </a:rPr>
              <a:t>We’ve talked about what silica dust is and how it is created. Next, we’ll talk about how to reduce exposure in the workplace.</a:t>
            </a:r>
            <a:r>
              <a:rPr lang="en-US" sz="1100" b="0" i="0" dirty="0">
                <a:solidFill>
                  <a:srgbClr val="000000"/>
                </a:solidFill>
                <a:effectLst/>
                <a:latin typeface="Century Gothic" panose="020B0502020202020204" pitchFamily="34" charset="0"/>
              </a:rPr>
              <a:t>​</a:t>
            </a:r>
            <a:endParaRPr lang="en-US" sz="1100" b="0" i="0" dirty="0">
              <a:solidFill>
                <a:srgbClr val="444444"/>
              </a:solidFill>
              <a:effectLst/>
              <a:latin typeface="Century Gothic" panose="020B0502020202020204" pitchFamily="34" charset="0"/>
            </a:endParaRPr>
          </a:p>
          <a:p>
            <a:pPr algn="l" rtl="0" fontAlgn="base"/>
            <a:r>
              <a:rPr lang="en-AU" sz="1100" b="0" i="0" dirty="0">
                <a:solidFill>
                  <a:srgbClr val="000000"/>
                </a:solidFill>
                <a:effectLst/>
                <a:latin typeface="Century Gothic" panose="020B0502020202020204" pitchFamily="34" charset="0"/>
              </a:rPr>
              <a:t>​</a:t>
            </a:r>
            <a:endParaRPr lang="en-AU" sz="1100" b="0" i="0" dirty="0">
              <a:solidFill>
                <a:srgbClr val="444444"/>
              </a:solidFill>
              <a:effectLst/>
              <a:latin typeface="Century Gothic" panose="020B0502020202020204" pitchFamily="34" charset="0"/>
            </a:endParaRPr>
          </a:p>
          <a:p>
            <a:pPr algn="l" rtl="0" fontAlgn="base"/>
            <a:r>
              <a:rPr lang="en-AU" sz="1100" b="1" i="1" u="none" strike="noStrike" dirty="0">
                <a:solidFill>
                  <a:srgbClr val="000000"/>
                </a:solidFill>
                <a:effectLst/>
                <a:latin typeface="Century Gothic"/>
              </a:rPr>
              <a:t>ASK: </a:t>
            </a:r>
            <a:r>
              <a:rPr lang="en-AU" sz="1100" b="0" i="0" u="none" strike="noStrike" dirty="0">
                <a:solidFill>
                  <a:srgbClr val="000000"/>
                </a:solidFill>
                <a:effectLst/>
                <a:latin typeface="Century Gothic"/>
              </a:rPr>
              <a:t>Before we start, are there any </a:t>
            </a:r>
            <a:r>
              <a:rPr lang="en-AU" sz="1100" dirty="0">
                <a:solidFill>
                  <a:srgbClr val="000000"/>
                </a:solidFill>
                <a:latin typeface="Century Gothic"/>
              </a:rPr>
              <a:t>actions</a:t>
            </a:r>
            <a:r>
              <a:rPr lang="en-AU" sz="1100" b="0" i="0" u="none" strike="noStrike" dirty="0">
                <a:solidFill>
                  <a:srgbClr val="000000"/>
                </a:solidFill>
                <a:effectLst/>
                <a:latin typeface="Century Gothic"/>
              </a:rPr>
              <a:t> you can think of</a:t>
            </a:r>
            <a:r>
              <a:rPr lang="en-AU" sz="1100" dirty="0">
                <a:solidFill>
                  <a:srgbClr val="000000"/>
                </a:solidFill>
                <a:latin typeface="Century Gothic"/>
              </a:rPr>
              <a:t>,</a:t>
            </a:r>
            <a:r>
              <a:rPr lang="en-AU" sz="1100" b="0" i="0" u="none" strike="noStrike" dirty="0">
                <a:solidFill>
                  <a:srgbClr val="000000"/>
                </a:solidFill>
                <a:effectLst/>
                <a:latin typeface="Century Gothic"/>
              </a:rPr>
              <a:t> that you already </a:t>
            </a:r>
            <a:r>
              <a:rPr lang="en-AU" sz="1100" dirty="0">
                <a:solidFill>
                  <a:srgbClr val="000000"/>
                </a:solidFill>
                <a:latin typeface="Century Gothic"/>
              </a:rPr>
              <a:t>take</a:t>
            </a:r>
            <a:r>
              <a:rPr lang="en-AU" sz="1100" b="0" i="0" u="none" strike="noStrike" dirty="0">
                <a:solidFill>
                  <a:srgbClr val="000000"/>
                </a:solidFill>
                <a:effectLst/>
                <a:latin typeface="Century Gothic"/>
              </a:rPr>
              <a:t> to reduce silica dust exposure?</a:t>
            </a:r>
            <a:endParaRPr lang="en-AU" sz="1100" b="0" i="0" dirty="0">
              <a:solidFill>
                <a:srgbClr val="444444"/>
              </a:solidFill>
              <a:effectLst/>
              <a:latin typeface="Century Gothic"/>
            </a:endParaRPr>
          </a:p>
          <a:p>
            <a:endParaRPr lang="en-AU" dirty="0"/>
          </a:p>
        </p:txBody>
      </p:sp>
      <p:sp>
        <p:nvSpPr>
          <p:cNvPr id="4" name="Slide Number Placeholder 3"/>
          <p:cNvSpPr>
            <a:spLocks noGrp="1"/>
          </p:cNvSpPr>
          <p:nvPr>
            <p:ph type="sldNum" sz="quarter" idx="5"/>
          </p:nvPr>
        </p:nvSpPr>
        <p:spPr/>
        <p:txBody>
          <a:bodyPr/>
          <a:lstStyle/>
          <a:p>
            <a:fld id="{E9E38CF0-1F2C-4F37-9AE3-E4D236BD2F86}" type="slidenum">
              <a:rPr lang="en-AU" smtClean="0"/>
              <a:t>8</a:t>
            </a:fld>
            <a:endParaRPr lang="en-AU"/>
          </a:p>
        </p:txBody>
      </p:sp>
    </p:spTree>
    <p:extLst>
      <p:ext uri="{BB962C8B-B14F-4D97-AF65-F5344CB8AC3E}">
        <p14:creationId xmlns:p14="http://schemas.microsoft.com/office/powerpoint/2010/main" val="280137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Century Gothic" panose="020B0502020202020204" pitchFamily="34" charset="0"/>
              </a:rPr>
              <a:t>The most effective way to reduce your exposure to silica dust is by following the Hierarchy of Controls. </a:t>
            </a:r>
          </a:p>
          <a:p>
            <a:endParaRPr lang="en-AU" sz="1100" dirty="0">
              <a:latin typeface="Century Gothic" panose="020B0502020202020204" pitchFamily="34" charset="0"/>
            </a:endParaRPr>
          </a:p>
          <a:p>
            <a:r>
              <a:rPr lang="en-AU" sz="1100" dirty="0">
                <a:latin typeface="Century Gothic"/>
              </a:rPr>
              <a:t>The Hierarchy of Controls is a system for controlling risks in the workplace, using a ranking approach from most effective to least effective. </a:t>
            </a:r>
            <a:r>
              <a:rPr lang="en-US" sz="1100" b="0" i="0" dirty="0">
                <a:solidFill>
                  <a:srgbClr val="374151"/>
                </a:solidFill>
                <a:effectLst/>
                <a:latin typeface="Century Gothic"/>
              </a:rPr>
              <a:t>The Hierarchy of Controls is a system that helps us </a:t>
            </a:r>
            <a:r>
              <a:rPr lang="en-US" sz="1100" dirty="0" err="1">
                <a:solidFill>
                  <a:srgbClr val="374151"/>
                </a:solidFill>
                <a:latin typeface="Century Gothic"/>
              </a:rPr>
              <a:t>prioritise</a:t>
            </a:r>
            <a:r>
              <a:rPr lang="en-US" sz="1100" b="0" i="0" dirty="0">
                <a:solidFill>
                  <a:srgbClr val="374151"/>
                </a:solidFill>
                <a:effectLst/>
                <a:latin typeface="Century Gothic"/>
              </a:rPr>
              <a:t> and implement effective safety measures to protect ourselves from silica dust exposure. It's like a roadmap for staying safe on the job.</a:t>
            </a:r>
          </a:p>
          <a:p>
            <a:endParaRPr lang="en-US" sz="1100" b="0" i="0" dirty="0">
              <a:solidFill>
                <a:srgbClr val="374151"/>
              </a:solidFill>
              <a:effectLst/>
              <a:latin typeface="Century Gothic" panose="020B0502020202020204" pitchFamily="34" charset="0"/>
            </a:endParaRPr>
          </a:p>
          <a:p>
            <a:r>
              <a:rPr lang="en-US" sz="1100" b="0" i="0" dirty="0">
                <a:solidFill>
                  <a:srgbClr val="374151"/>
                </a:solidFill>
                <a:effectLst/>
                <a:latin typeface="Century Gothic" panose="020B0502020202020204" pitchFamily="34" charset="0"/>
              </a:rPr>
              <a:t>In the following slides, we’re going to run through the Hierarchy of Controls and how it can be applied in tunnelling environments to reduce silica dust exposure. </a:t>
            </a:r>
            <a:endParaRPr lang="en-AU"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E38CF0-1F2C-4F37-9AE3-E4D236BD2F86}" type="slidenum">
              <a:rPr lang="en-AU" smtClean="0"/>
              <a:t>9</a:t>
            </a:fld>
            <a:endParaRPr lang="en-AU"/>
          </a:p>
        </p:txBody>
      </p:sp>
    </p:spTree>
    <p:extLst>
      <p:ext uri="{BB962C8B-B14F-4D97-AF65-F5344CB8AC3E}">
        <p14:creationId xmlns:p14="http://schemas.microsoft.com/office/powerpoint/2010/main" val="4010535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6CEC-C590-5519-B6EC-9B9FD59D7A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AE3E597-C3AE-7AA4-6879-55D9445A0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9593DA7-56F9-5B7F-5ABA-046BD23F812C}"/>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2B62A44-12FA-3288-4784-F9F21725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3D501-4DE7-35BA-320D-08C205FAE2F3}"/>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2028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D55-B4C1-FCE1-B026-B64D8FE80E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CF588D5-9006-97FB-7CB1-7054574C7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D6B25E-001C-EA30-16B1-F3188EEBED82}"/>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E64E9995-F850-3A90-2510-1B41EC439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BD8A-C46A-8E3B-4EC4-7740FC117CAF}"/>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04424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53FA2-A3A6-57BF-90ED-6B468C042B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1D6E5-3050-2AF4-D26A-60A4E1438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60DD5D-3075-8846-FD48-FEED9019CA6A}"/>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490DB0C6-8991-1EF1-03DB-681E959BF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F744A-927F-CA95-FAB9-3D87D7F4AF1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99724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FA 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9E0006B-AE29-452F-A736-DFA0DD005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F3AE50-F2E5-4C56-B6CD-2F84013D069E}"/>
              </a:ext>
            </a:extLst>
          </p:cNvPr>
          <p:cNvSpPr>
            <a:spLocks noGrp="1"/>
          </p:cNvSpPr>
          <p:nvPr>
            <p:ph type="ctrTitle"/>
          </p:nvPr>
        </p:nvSpPr>
        <p:spPr>
          <a:xfrm>
            <a:off x="779414" y="890349"/>
            <a:ext cx="7200000" cy="2387600"/>
          </a:xfrm>
        </p:spPr>
        <p:txBody>
          <a:bodyPr anchor="b"/>
          <a:lstStyle>
            <a:lvl1pPr algn="l">
              <a:defRPr sz="6000" b="1"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C6766B-8F30-4C1A-9310-EE89BF63DD52}"/>
              </a:ext>
            </a:extLst>
          </p:cNvPr>
          <p:cNvSpPr>
            <a:spLocks noGrp="1"/>
          </p:cNvSpPr>
          <p:nvPr>
            <p:ph type="subTitle" idx="1"/>
          </p:nvPr>
        </p:nvSpPr>
        <p:spPr>
          <a:xfrm>
            <a:off x="779414" y="3888646"/>
            <a:ext cx="7200000" cy="1655762"/>
          </a:xfrm>
        </p:spPr>
        <p:txBody>
          <a:bodyPr>
            <a:noAutofit/>
          </a:bodyPr>
          <a:lstStyle>
            <a:lvl1pPr marL="0" indent="0" algn="l">
              <a:buNone/>
              <a:defRPr lang="en-US" sz="5400" b="0" kern="1200" cap="none" baseline="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74C2FDDB-BC26-4A03-8B2B-02969889EA5B}"/>
              </a:ext>
            </a:extLst>
          </p:cNvPr>
          <p:cNvCxnSpPr/>
          <p:nvPr userDrawn="1"/>
        </p:nvCxnSpPr>
        <p:spPr>
          <a:xfrm>
            <a:off x="779414" y="3507475"/>
            <a:ext cx="720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0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37951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FA Postive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8D60F72-1CF3-4429-9F04-909E99BA2A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5AB60-F9A0-4F5F-8028-468374E42C82}"/>
              </a:ext>
            </a:extLst>
          </p:cNvPr>
          <p:cNvSpPr>
            <a:spLocks noGrp="1"/>
          </p:cNvSpPr>
          <p:nvPr>
            <p:ph type="title"/>
          </p:nvPr>
        </p:nvSpPr>
        <p:spPr>
          <a:xfrm>
            <a:off x="781050" y="647700"/>
            <a:ext cx="5524500" cy="514350"/>
          </a:xfrm>
        </p:spPr>
        <p:txBody>
          <a:bodyPr>
            <a:noAutofit/>
          </a:bodyPr>
          <a:lstStyle>
            <a:lvl1pPr>
              <a:defRPr sz="2600" b="1">
                <a:solidFill>
                  <a:srgbClr val="15873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585028-60A4-4EC3-A6FC-23CFCF010D89}"/>
              </a:ext>
            </a:extLst>
          </p:cNvPr>
          <p:cNvSpPr>
            <a:spLocks noGrp="1"/>
          </p:cNvSpPr>
          <p:nvPr>
            <p:ph idx="1" hasCustomPrompt="1"/>
          </p:nvPr>
        </p:nvSpPr>
        <p:spPr>
          <a:xfrm>
            <a:off x="781050" y="1444625"/>
            <a:ext cx="6686550" cy="4003675"/>
          </a:xfrm>
        </p:spPr>
        <p:txBody>
          <a:bodyPr>
            <a:normAutofit/>
          </a:bodyPr>
          <a:lstStyle>
            <a:lvl1pPr marL="228600" indent="-228600">
              <a:spcBef>
                <a:spcPts val="1000"/>
              </a:spcBef>
              <a:spcAft>
                <a:spcPts val="600"/>
              </a:spcAft>
              <a:buFontTx/>
              <a:buBlip>
                <a:blip r:embed="rId3"/>
              </a:buBlip>
              <a:defRPr sz="2200"/>
            </a:lvl1pPr>
            <a:lvl2pPr marL="685800" indent="-228600">
              <a:spcBef>
                <a:spcPts val="1000"/>
              </a:spcBef>
              <a:spcAft>
                <a:spcPts val="600"/>
              </a:spcAft>
              <a:buFontTx/>
              <a:buBlip>
                <a:blip r:embed="rId3"/>
              </a:buBlip>
              <a:defRPr sz="1800"/>
            </a:lvl2pPr>
            <a:lvl3pPr marL="1143000" indent="-228600">
              <a:spcBef>
                <a:spcPts val="1000"/>
              </a:spcBef>
              <a:spcAft>
                <a:spcPts val="600"/>
              </a:spcAft>
              <a:buFontTx/>
              <a:buBlip>
                <a:blip r:embed="rId3"/>
              </a:buBlip>
              <a:defRPr sz="1600"/>
            </a:lvl3pPr>
            <a:lvl4pPr>
              <a:spcBef>
                <a:spcPts val="1000"/>
              </a:spcBef>
              <a:spcAft>
                <a:spcPts val="600"/>
              </a:spcAft>
              <a:defRPr sz="1800"/>
            </a:lvl4pPr>
            <a:lvl5pPr>
              <a:spcBef>
                <a:spcPts val="1000"/>
              </a:spcBef>
              <a:spcAft>
                <a:spcPts val="600"/>
              </a:spcAft>
              <a:defRPr sz="1800"/>
            </a:lvl5pPr>
          </a:lstStyle>
          <a:p>
            <a:pPr lvl="0"/>
            <a:r>
              <a:rPr lang="en-US"/>
              <a:t>Edit Master text styles</a:t>
            </a:r>
          </a:p>
          <a:p>
            <a:pPr lvl="1"/>
            <a:r>
              <a:rPr lang="en-US"/>
              <a:t>Second level</a:t>
            </a:r>
          </a:p>
          <a:p>
            <a:pPr lvl="2"/>
            <a:r>
              <a:rPr lang="en-US"/>
              <a:t>Third level</a:t>
            </a:r>
          </a:p>
        </p:txBody>
      </p:sp>
      <p:sp>
        <p:nvSpPr>
          <p:cNvPr id="14" name="Text Placeholder 13">
            <a:extLst>
              <a:ext uri="{FF2B5EF4-FFF2-40B4-BE49-F238E27FC236}">
                <a16:creationId xmlns:a16="http://schemas.microsoft.com/office/drawing/2014/main" id="{19430922-E72C-45C4-9706-B69DB6D75C4A}"/>
              </a:ext>
            </a:extLst>
          </p:cNvPr>
          <p:cNvSpPr>
            <a:spLocks noGrp="1"/>
          </p:cNvSpPr>
          <p:nvPr>
            <p:ph type="body" sz="quarter" idx="11"/>
          </p:nvPr>
        </p:nvSpPr>
        <p:spPr>
          <a:xfrm>
            <a:off x="8934450" y="324852"/>
            <a:ext cx="2844465" cy="531896"/>
          </a:xfrm>
        </p:spPr>
        <p:txBody>
          <a:bodyPr>
            <a:noAutofit/>
          </a:bodyPr>
          <a:lstStyle>
            <a:lvl1pPr marL="0" indent="0" algn="r">
              <a:buFontTx/>
              <a:buNone/>
              <a:defRPr lang="en-US" sz="1800" b="1" kern="1200" dirty="0">
                <a:solidFill>
                  <a:schemeClr val="tx1"/>
                </a:solidFill>
                <a:latin typeface="+mn-lt"/>
                <a:ea typeface="+mn-ea"/>
                <a:cs typeface="+mn-cs"/>
              </a:defRPr>
            </a:lvl1pPr>
          </a:lstStyle>
          <a:p>
            <a:pPr marL="228600" lvl="0" indent="-228600" algn="l" defTabSz="914400" rtl="0" eaLnBrk="1" latinLnBrk="0" hangingPunct="1">
              <a:lnSpc>
                <a:spcPct val="90000"/>
              </a:lnSpc>
              <a:spcBef>
                <a:spcPts val="600"/>
              </a:spcBef>
              <a:spcAft>
                <a:spcPts val="600"/>
              </a:spcAft>
              <a:buFont typeface="Arial" panose="020B0604020202020204" pitchFamily="34" charset="0"/>
              <a:buChar char="•"/>
            </a:pPr>
            <a:r>
              <a:rPr lang="en-US"/>
              <a:t>Click to edit Master text styles</a:t>
            </a:r>
          </a:p>
        </p:txBody>
      </p:sp>
    </p:spTree>
    <p:extLst>
      <p:ext uri="{BB962C8B-B14F-4D97-AF65-F5344CB8AC3E}">
        <p14:creationId xmlns:p14="http://schemas.microsoft.com/office/powerpoint/2010/main" val="242999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5629-E5AB-D9BB-2246-5FF846D8064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9AF962C-4808-B645-9A92-A3CE778BE3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034BF9-35AE-903D-E405-01E5AE267949}"/>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A7B34AB2-A4D3-858D-43EF-3BB6D8823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BE323-FDA4-8D0D-6719-7D8FA589CC87}"/>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0892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9209-A3C2-508B-351D-46E8E3146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ABE94FD-5028-D139-A717-BB4D53F94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FD76-39D4-42A4-0D1F-E199B3589EF6}"/>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CFB3AAAF-FE50-2522-B499-D010C1DA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5F7D3-B9C0-C917-B872-EEE7088BB9BA}"/>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275236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76F-9764-4B79-9CEA-A3D0C18978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C85092-5E39-25BE-E36C-2B3F7C1180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3F02D08-35E5-B8AF-5818-7F27D093F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B462B37-0DF1-16F6-B0E0-1F2844CB456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B9A51B16-1152-1A73-F357-CDB8C172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9FAB-AEE3-7012-9E18-76361B66F2F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2127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6930-5259-DE4C-17D4-1A41D467D8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16D16-86B3-4025-4F18-E94A67777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573B8-CE24-39B0-315A-F596968CF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9C3D61-00EC-71EB-38CF-BA19DE3E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9E63E7-9DF1-3F5E-1F5F-559A0219B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BF7C2EB-E4F9-72D0-8B8A-C8EF787EC440}"/>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8" name="Footer Placeholder 7">
            <a:extLst>
              <a:ext uri="{FF2B5EF4-FFF2-40B4-BE49-F238E27FC236}">
                <a16:creationId xmlns:a16="http://schemas.microsoft.com/office/drawing/2014/main" id="{8EBAC478-F292-1A0C-E3A0-A5F8C9CD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8D562-BC4D-E325-8603-FF472332398B}"/>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31857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E48-FA92-A53F-F42D-2276E2A88B2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7B494F9-9CE9-968D-9655-7BB4068BC1C8}"/>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4" name="Footer Placeholder 3">
            <a:extLst>
              <a:ext uri="{FF2B5EF4-FFF2-40B4-BE49-F238E27FC236}">
                <a16:creationId xmlns:a16="http://schemas.microsoft.com/office/drawing/2014/main" id="{5CB8B83F-015C-4E17-E2D0-5DD14F944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A00C5E-7CCF-7839-2494-4632F8EDB11C}"/>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40895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33A77B-0234-8A92-2ACA-69947F74A06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3" name="Footer Placeholder 2">
            <a:extLst>
              <a:ext uri="{FF2B5EF4-FFF2-40B4-BE49-F238E27FC236}">
                <a16:creationId xmlns:a16="http://schemas.microsoft.com/office/drawing/2014/main" id="{385D219D-34F0-ADFA-2680-5209A5169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638AA-83E8-9510-4533-8BA93A0C3738}"/>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15242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59E0-A483-C5E9-BC76-F63C45B99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F5E0D5-FA15-DD8D-0C4E-C21E14236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4A89310-0D61-D04D-8AA8-0190D06C0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D4FD1-5C1C-532C-5608-33785B2FA48F}"/>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0C8C64E2-1FCE-9698-BF44-2D8443344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D8E94-1536-D8E7-43E5-841AA378E1D5}"/>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365076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12F1-02D5-9D66-9A74-9C4EFF13F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0CD6B40-41D8-DB2B-335C-B428FCC49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A7C7EF-7B07-C730-704D-44937F0E6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BCBCC-A389-3E34-E94A-F3580D2A7B41}"/>
              </a:ext>
            </a:extLst>
          </p:cNvPr>
          <p:cNvSpPr>
            <a:spLocks noGrp="1"/>
          </p:cNvSpPr>
          <p:nvPr>
            <p:ph type="dt" sz="half" idx="10"/>
          </p:nvPr>
        </p:nvSpPr>
        <p:spPr/>
        <p:txBody>
          <a:bodyPr/>
          <a:lstStyle/>
          <a:p>
            <a:fld id="{6A295D19-F5BB-46FB-8724-21BBAF5CB7C2}" type="datetimeFigureOut">
              <a:rPr lang="en-US" smtClean="0"/>
              <a:t>9/27/2023</a:t>
            </a:fld>
            <a:endParaRPr lang="en-US"/>
          </a:p>
        </p:txBody>
      </p:sp>
      <p:sp>
        <p:nvSpPr>
          <p:cNvPr id="6" name="Footer Placeholder 5">
            <a:extLst>
              <a:ext uri="{FF2B5EF4-FFF2-40B4-BE49-F238E27FC236}">
                <a16:creationId xmlns:a16="http://schemas.microsoft.com/office/drawing/2014/main" id="{EA02BE25-91F7-0DB1-B577-0E9B077A55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48361-8A24-F91D-5DBD-28D7B827C8C4}"/>
              </a:ext>
            </a:extLst>
          </p:cNvPr>
          <p:cNvSpPr>
            <a:spLocks noGrp="1"/>
          </p:cNvSpPr>
          <p:nvPr>
            <p:ph type="sldNum" sz="quarter" idx="12"/>
          </p:nvPr>
        </p:nvSpPr>
        <p:spPr/>
        <p:txBody>
          <a:bodyPr/>
          <a:lstStyle/>
          <a:p>
            <a:fld id="{981BC80C-3DC9-422C-B029-CD9B27B9CB74}" type="slidenum">
              <a:rPr lang="en-US" smtClean="0"/>
              <a:t>‹#›</a:t>
            </a:fld>
            <a:endParaRPr lang="en-US"/>
          </a:p>
        </p:txBody>
      </p:sp>
    </p:spTree>
    <p:extLst>
      <p:ext uri="{BB962C8B-B14F-4D97-AF65-F5344CB8AC3E}">
        <p14:creationId xmlns:p14="http://schemas.microsoft.com/office/powerpoint/2010/main" val="8089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BDBDE-2CAC-EDC0-9952-84170E2C4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8941C9C-9286-206C-773D-12F8FAE286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62A7F9-3671-7E1B-0C82-19046D6F0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95D19-F5BB-46FB-8724-21BBAF5CB7C2}" type="datetimeFigureOut">
              <a:rPr lang="en-US" smtClean="0"/>
              <a:t>9/27/2023</a:t>
            </a:fld>
            <a:endParaRPr lang="en-US"/>
          </a:p>
        </p:txBody>
      </p:sp>
      <p:sp>
        <p:nvSpPr>
          <p:cNvPr id="5" name="Footer Placeholder 4">
            <a:extLst>
              <a:ext uri="{FF2B5EF4-FFF2-40B4-BE49-F238E27FC236}">
                <a16:creationId xmlns:a16="http://schemas.microsoft.com/office/drawing/2014/main" id="{98813AE8-D0E6-0834-2F6E-824388BB4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EF4329-6C0B-BAC5-D29A-5D708C5A1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BC80C-3DC9-422C-B029-CD9B27B9CB74}" type="slidenum">
              <a:rPr lang="en-US" smtClean="0"/>
              <a:t>‹#›</a:t>
            </a:fld>
            <a:endParaRPr lang="en-US"/>
          </a:p>
        </p:txBody>
      </p:sp>
    </p:spTree>
    <p:extLst>
      <p:ext uri="{BB962C8B-B14F-4D97-AF65-F5344CB8AC3E}">
        <p14:creationId xmlns:p14="http://schemas.microsoft.com/office/powerpoint/2010/main" val="535758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29.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1C57-4469-6D9D-22AA-9496E2151E01}"/>
              </a:ext>
            </a:extLst>
          </p:cNvPr>
          <p:cNvSpPr>
            <a:spLocks noGrp="1"/>
          </p:cNvSpPr>
          <p:nvPr>
            <p:ph type="ctrTitle"/>
          </p:nvPr>
        </p:nvSpPr>
        <p:spPr>
          <a:xfrm>
            <a:off x="779414" y="890349"/>
            <a:ext cx="9647954" cy="2387600"/>
          </a:xfrm>
        </p:spPr>
        <p:txBody>
          <a:bodyPr>
            <a:normAutofit/>
          </a:bodyPr>
          <a:lstStyle/>
          <a:p>
            <a:r>
              <a:rPr lang="en-US" dirty="0">
                <a:latin typeface="Century Gothic" panose="020B0502020202020204" pitchFamily="34" charset="0"/>
              </a:rPr>
              <a:t>Silica dust in The</a:t>
            </a:r>
            <a:br>
              <a:rPr lang="en-US" dirty="0">
                <a:latin typeface="Century Gothic" panose="020B0502020202020204" pitchFamily="34" charset="0"/>
              </a:rPr>
            </a:br>
            <a:r>
              <a:rPr lang="en-US" dirty="0">
                <a:latin typeface="Century Gothic" panose="020B0502020202020204" pitchFamily="34" charset="0"/>
              </a:rPr>
              <a:t>Tunnelling industry </a:t>
            </a:r>
            <a:endParaRPr lang="en-AU" dirty="0">
              <a:latin typeface="Century Gothic" panose="020B0502020202020204" pitchFamily="34" charset="0"/>
            </a:endParaRPr>
          </a:p>
        </p:txBody>
      </p:sp>
      <p:sp>
        <p:nvSpPr>
          <p:cNvPr id="3" name="Subtitle 2">
            <a:extLst>
              <a:ext uri="{FF2B5EF4-FFF2-40B4-BE49-F238E27FC236}">
                <a16:creationId xmlns:a16="http://schemas.microsoft.com/office/drawing/2014/main" id="{74E92101-459E-7F62-0C82-EE5CC8CF999E}"/>
              </a:ext>
            </a:extLst>
          </p:cNvPr>
          <p:cNvSpPr>
            <a:spLocks noGrp="1"/>
          </p:cNvSpPr>
          <p:nvPr>
            <p:ph type="subTitle" idx="1"/>
          </p:nvPr>
        </p:nvSpPr>
        <p:spPr/>
        <p:txBody>
          <a:bodyPr/>
          <a:lstStyle/>
          <a:p>
            <a:r>
              <a:rPr lang="en-US" sz="4400">
                <a:latin typeface="Century Gothic" panose="020B0502020202020204" pitchFamily="34" charset="0"/>
              </a:rPr>
              <a:t>Toolbox Talk</a:t>
            </a:r>
            <a:endParaRPr lang="en-AU" sz="4400">
              <a:latin typeface="Century Gothic" panose="020B0502020202020204" pitchFamily="34" charset="0"/>
            </a:endParaRPr>
          </a:p>
        </p:txBody>
      </p:sp>
      <p:pic>
        <p:nvPicPr>
          <p:cNvPr id="8" name="Picture 7" descr="A black and white text&#10;&#10;Description automatically generated">
            <a:extLst>
              <a:ext uri="{FF2B5EF4-FFF2-40B4-BE49-F238E27FC236}">
                <a16:creationId xmlns:a16="http://schemas.microsoft.com/office/drawing/2014/main" id="{5CEB00B3-375D-6F5E-ACAC-6ABC029D1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924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70670D-2CDD-8ED6-B892-CD64471231ED}"/>
              </a:ext>
            </a:extLst>
          </p:cNvPr>
          <p:cNvSpPr txBox="1"/>
          <p:nvPr/>
        </p:nvSpPr>
        <p:spPr>
          <a:xfrm>
            <a:off x="5590005" y="2644170"/>
            <a:ext cx="6601995" cy="1569660"/>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Not using silica-containing materials or processes that generate dust.</a:t>
            </a:r>
          </a:p>
        </p:txBody>
      </p:sp>
      <p:pic>
        <p:nvPicPr>
          <p:cNvPr id="14" name="Graphic 13" descr="No sign with solid fill">
            <a:extLst>
              <a:ext uri="{FF2B5EF4-FFF2-40B4-BE49-F238E27FC236}">
                <a16:creationId xmlns:a16="http://schemas.microsoft.com/office/drawing/2014/main" id="{09D560C5-D507-A324-8F21-8268611BD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117" y="1513108"/>
            <a:ext cx="1017769" cy="101776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D207097E-ADD5-70D7-ABBB-90B7FE766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6" name="Picture 15">
            <a:extLst>
              <a:ext uri="{FF2B5EF4-FFF2-40B4-BE49-F238E27FC236}">
                <a16:creationId xmlns:a16="http://schemas.microsoft.com/office/drawing/2014/main" id="{326BEDE8-D915-A2E0-DD60-84B2FC0CAB84}"/>
              </a:ext>
            </a:extLst>
          </p:cNvPr>
          <p:cNvPicPr>
            <a:picLocks noChangeAspect="1"/>
          </p:cNvPicPr>
          <p:nvPr/>
        </p:nvPicPr>
        <p:blipFill rotWithShape="1">
          <a:blip r:embed="rId6"/>
          <a:srcRect l="3351" t="6681" b="4982"/>
          <a:stretch/>
        </p:blipFill>
        <p:spPr>
          <a:xfrm>
            <a:off x="152400" y="324221"/>
            <a:ext cx="5486400" cy="6209557"/>
          </a:xfrm>
          <a:prstGeom prst="rect">
            <a:avLst/>
          </a:prstGeom>
        </p:spPr>
      </p:pic>
      <p:sp>
        <p:nvSpPr>
          <p:cNvPr id="15" name="Rectangle 14">
            <a:extLst>
              <a:ext uri="{FF2B5EF4-FFF2-40B4-BE49-F238E27FC236}">
                <a16:creationId xmlns:a16="http://schemas.microsoft.com/office/drawing/2014/main" id="{2394B882-651E-0F98-BBA9-8FD7838C0BDC}"/>
              </a:ext>
            </a:extLst>
          </p:cNvPr>
          <p:cNvSpPr/>
          <p:nvPr/>
        </p:nvSpPr>
        <p:spPr>
          <a:xfrm>
            <a:off x="800670" y="547562"/>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997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E0FED8-809E-42BB-DBBE-3CD77A160EC8}"/>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15" name="TextBox 14">
            <a:extLst>
              <a:ext uri="{FF2B5EF4-FFF2-40B4-BE49-F238E27FC236}">
                <a16:creationId xmlns:a16="http://schemas.microsoft.com/office/drawing/2014/main" id="{967E2994-E4A9-0FE9-0410-8EFA488F1AF8}"/>
              </a:ext>
            </a:extLst>
          </p:cNvPr>
          <p:cNvSpPr txBox="1"/>
          <p:nvPr/>
        </p:nvSpPr>
        <p:spPr>
          <a:xfrm>
            <a:off x="5955021" y="2504082"/>
            <a:ext cx="5804452" cy="2062103"/>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alternative materials with lower silica content or choosing products that do not contain silica.</a:t>
            </a:r>
            <a:endParaRPr lang="en-AU" sz="3200" b="1"/>
          </a:p>
        </p:txBody>
      </p:sp>
      <p:pic>
        <p:nvPicPr>
          <p:cNvPr id="22" name="Graphic 21" descr="Priorities with solid fill">
            <a:extLst>
              <a:ext uri="{FF2B5EF4-FFF2-40B4-BE49-F238E27FC236}">
                <a16:creationId xmlns:a16="http://schemas.microsoft.com/office/drawing/2014/main" id="{69C7579B-26C0-CBA0-4C4A-37E8AB7617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1964" y="1225680"/>
            <a:ext cx="1127059" cy="1127059"/>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0233208-1201-5410-C8D6-8506C0C20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3" name="Rectangle 12">
            <a:extLst>
              <a:ext uri="{FF2B5EF4-FFF2-40B4-BE49-F238E27FC236}">
                <a16:creationId xmlns:a16="http://schemas.microsoft.com/office/drawing/2014/main" id="{AF21FA5C-8060-E786-235D-4B8055EF3D30}"/>
              </a:ext>
            </a:extLst>
          </p:cNvPr>
          <p:cNvSpPr/>
          <p:nvPr/>
        </p:nvSpPr>
        <p:spPr>
          <a:xfrm>
            <a:off x="800670" y="1424817"/>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863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C62E2-71BA-761B-4157-1531CAA4DC9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77BABAD-CA73-1522-2E10-F13E0A94FA6C}"/>
              </a:ext>
            </a:extLst>
          </p:cNvPr>
          <p:cNvSpPr txBox="1"/>
          <p:nvPr/>
        </p:nvSpPr>
        <p:spPr>
          <a:xfrm>
            <a:off x="6435242" y="2633368"/>
            <a:ext cx="5221772" cy="1846659"/>
          </a:xfrm>
          <a:prstGeom prst="rect">
            <a:avLst/>
          </a:prstGeom>
          <a:noFill/>
        </p:spPr>
        <p:txBody>
          <a:bodyPr wrap="square" rtlCol="0">
            <a:spAutoFit/>
          </a:bodyPr>
          <a:lstStyle/>
          <a:p>
            <a:pPr algn="ct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Separating workers from silica dust.</a:t>
            </a:r>
          </a:p>
          <a:p>
            <a:endParaRPr lang="en-AU" sz="3200" b="1" kern="100">
              <a:latin typeface="Century Gothic" panose="020B0502020202020204" pitchFamily="34" charset="0"/>
              <a:ea typeface="Century Gothic" panose="020B0502020202020204" pitchFamily="34" charset="0"/>
              <a:cs typeface="Times New Roman" panose="02020603050405020304" pitchFamily="18" charset="0"/>
            </a:endParaRPr>
          </a:p>
          <a:p>
            <a:endParaRPr lang="en-AU"/>
          </a:p>
        </p:txBody>
      </p:sp>
      <p:pic>
        <p:nvPicPr>
          <p:cNvPr id="15" name="Graphic 14" descr="Construction worker male with solid fill">
            <a:extLst>
              <a:ext uri="{FF2B5EF4-FFF2-40B4-BE49-F238E27FC236}">
                <a16:creationId xmlns:a16="http://schemas.microsoft.com/office/drawing/2014/main" id="{CCE5B93B-4A1A-33B1-42C9-9B96483AF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4188" y="1591269"/>
            <a:ext cx="1010730" cy="1010730"/>
          </a:xfrm>
          <a:prstGeom prst="rect">
            <a:avLst/>
          </a:prstGeom>
        </p:spPr>
      </p:pic>
      <p:pic>
        <p:nvPicPr>
          <p:cNvPr id="17" name="Graphic 16" descr="Construction Barricade with solid fill">
            <a:extLst>
              <a:ext uri="{FF2B5EF4-FFF2-40B4-BE49-F238E27FC236}">
                <a16:creationId xmlns:a16="http://schemas.microsoft.com/office/drawing/2014/main" id="{A561796B-C5C1-BDFD-8DE7-01B00850A6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08793" y="1591269"/>
            <a:ext cx="1052574" cy="105257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1B3BBC2-1BC8-A246-BA39-7F4983F0A7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1" name="Rectangle 10">
            <a:extLst>
              <a:ext uri="{FF2B5EF4-FFF2-40B4-BE49-F238E27FC236}">
                <a16:creationId xmlns:a16="http://schemas.microsoft.com/office/drawing/2014/main" id="{80856EF1-28EA-FE01-8D51-0ABE4E5A049C}"/>
              </a:ext>
            </a:extLst>
          </p:cNvPr>
          <p:cNvSpPr/>
          <p:nvPr/>
        </p:nvSpPr>
        <p:spPr>
          <a:xfrm>
            <a:off x="800670" y="2321020"/>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8994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0A161-F652-2EDB-D7E9-A8131E16E70D}"/>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20ABA0F2-C973-BAAC-63B8-218814FEA3CE}"/>
              </a:ext>
            </a:extLst>
          </p:cNvPr>
          <p:cNvSpPr txBox="1"/>
          <p:nvPr/>
        </p:nvSpPr>
        <p:spPr>
          <a:xfrm>
            <a:off x="6553202" y="2464333"/>
            <a:ext cx="5317958" cy="1630896"/>
          </a:xfrm>
          <a:prstGeom prst="rect">
            <a:avLst/>
          </a:prstGeom>
          <a:noFill/>
        </p:spPr>
        <p:txBody>
          <a:bodyPr wrap="square" rtlCol="0">
            <a:spAutoFit/>
          </a:bodyPr>
          <a:lstStyle/>
          <a:p>
            <a:pPr algn="ctr">
              <a:lnSpc>
                <a:spcPct val="107000"/>
              </a:lnSpc>
              <a:spcAft>
                <a:spcPts val="800"/>
              </a:spcAft>
            </a:pPr>
            <a:r>
              <a:rPr lang="en-AU" sz="3200" b="1" kern="100">
                <a:effectLst/>
                <a:latin typeface="Century Gothic" panose="020B0502020202020204" pitchFamily="34" charset="0"/>
                <a:ea typeface="Century Gothic" panose="020B0502020202020204" pitchFamily="34" charset="0"/>
                <a:cs typeface="Times New Roman" panose="02020603050405020304" pitchFamily="18" charset="0"/>
              </a:rPr>
              <a:t>Redesigning or modifying equipment and processes.</a:t>
            </a:r>
          </a:p>
        </p:txBody>
      </p:sp>
      <p:pic>
        <p:nvPicPr>
          <p:cNvPr id="15" name="Graphic 14" descr="Saw blade with solid fill">
            <a:extLst>
              <a:ext uri="{FF2B5EF4-FFF2-40B4-BE49-F238E27FC236}">
                <a16:creationId xmlns:a16="http://schemas.microsoft.com/office/drawing/2014/main" id="{E2E4090E-F9D6-E33A-F7C1-01C63FBDF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5906" y="1590866"/>
            <a:ext cx="955332" cy="955332"/>
          </a:xfrm>
          <a:prstGeom prst="rect">
            <a:avLst/>
          </a:prstGeom>
        </p:spPr>
      </p:pic>
      <p:pic>
        <p:nvPicPr>
          <p:cNvPr id="17" name="Graphic 16" descr="Shower with solid fill">
            <a:extLst>
              <a:ext uri="{FF2B5EF4-FFF2-40B4-BE49-F238E27FC236}">
                <a16:creationId xmlns:a16="http://schemas.microsoft.com/office/drawing/2014/main" id="{D59ADFD1-F5B7-50F7-B3F9-D5ABD6237F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4303" y="1549932"/>
            <a:ext cx="955333" cy="955333"/>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CCE9329-137A-62E3-B6C5-0353BE8115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B02C1355-021B-A31A-B804-B372CB1A11C6}"/>
              </a:ext>
            </a:extLst>
          </p:cNvPr>
          <p:cNvSpPr/>
          <p:nvPr/>
        </p:nvSpPr>
        <p:spPr>
          <a:xfrm>
            <a:off x="800670" y="3208124"/>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72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79849-638B-1C8D-5BB5-FBC2AD750AB6}"/>
              </a:ext>
            </a:extLst>
          </p:cNvPr>
          <p:cNvPicPr>
            <a:picLocks noChangeAspect="1"/>
          </p:cNvPicPr>
          <p:nvPr/>
        </p:nvPicPr>
        <p:blipFill rotWithShape="1">
          <a:blip r:embed="rId3"/>
          <a:srcRect l="3351" t="6681" b="4982"/>
          <a:stretch/>
        </p:blipFill>
        <p:spPr>
          <a:xfrm>
            <a:off x="152400" y="324221"/>
            <a:ext cx="5486400" cy="6209557"/>
          </a:xfrm>
          <a:prstGeom prst="rect">
            <a:avLst/>
          </a:prstGeom>
        </p:spPr>
      </p:pic>
      <p:sp>
        <p:nvSpPr>
          <p:cNvPr id="8" name="TextBox 7">
            <a:extLst>
              <a:ext uri="{FF2B5EF4-FFF2-40B4-BE49-F238E27FC236}">
                <a16:creationId xmlns:a16="http://schemas.microsoft.com/office/drawing/2014/main" id="{A45287E0-7CC9-86E3-F364-7412140885FD}"/>
              </a:ext>
            </a:extLst>
          </p:cNvPr>
          <p:cNvSpPr txBox="1"/>
          <p:nvPr/>
        </p:nvSpPr>
        <p:spPr>
          <a:xfrm>
            <a:off x="6222021" y="2643387"/>
            <a:ext cx="5209674" cy="1077218"/>
          </a:xfrm>
          <a:prstGeom prst="rect">
            <a:avLst/>
          </a:prstGeom>
          <a:noFill/>
        </p:spPr>
        <p:txBody>
          <a:bodyPr wrap="square" rtlCol="0">
            <a:spAutoFit/>
          </a:bodyPr>
          <a:lstStyle/>
          <a:p>
            <a:pPr algn="ctr"/>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Implementing training and procedures.</a:t>
            </a:r>
            <a:endParaRPr lang="en-AU" sz="3200" b="1"/>
          </a:p>
        </p:txBody>
      </p:sp>
      <p:pic>
        <p:nvPicPr>
          <p:cNvPr id="15" name="Graphic 14" descr="Clipboard with solid fill">
            <a:extLst>
              <a:ext uri="{FF2B5EF4-FFF2-40B4-BE49-F238E27FC236}">
                <a16:creationId xmlns:a16="http://schemas.microsoft.com/office/drawing/2014/main" id="{99332CCD-BC58-3903-4279-4D77E989DD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9658" y="1566169"/>
            <a:ext cx="1077218" cy="107721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A9DA21D6-DC3C-01D7-D25D-F2698A42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10" name="Rectangle 9">
            <a:extLst>
              <a:ext uri="{FF2B5EF4-FFF2-40B4-BE49-F238E27FC236}">
                <a16:creationId xmlns:a16="http://schemas.microsoft.com/office/drawing/2014/main" id="{99FF11AD-B2E7-0363-0A04-C0829225394C}"/>
              </a:ext>
            </a:extLst>
          </p:cNvPr>
          <p:cNvSpPr/>
          <p:nvPr/>
        </p:nvSpPr>
        <p:spPr>
          <a:xfrm>
            <a:off x="800670" y="4081581"/>
            <a:ext cx="4838130" cy="887105"/>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950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05EBD2-CCC3-A78B-0615-7C177EEC1240}"/>
              </a:ext>
            </a:extLst>
          </p:cNvPr>
          <p:cNvSpPr txBox="1"/>
          <p:nvPr/>
        </p:nvSpPr>
        <p:spPr>
          <a:xfrm>
            <a:off x="6553202" y="2446985"/>
            <a:ext cx="5317958" cy="2369880"/>
          </a:xfrm>
          <a:prstGeom prst="rect">
            <a:avLst/>
          </a:prstGeom>
          <a:noFill/>
        </p:spPr>
        <p:txBody>
          <a:bodyPr wrap="square" rtlCol="0">
            <a:spAutoFit/>
          </a:bodyPr>
          <a:lstStyle/>
          <a:p>
            <a:r>
              <a:rPr lang="en-AU" sz="3200" b="1">
                <a:effectLst/>
                <a:latin typeface="Century Gothic" panose="020B0502020202020204" pitchFamily="34" charset="0"/>
                <a:ea typeface="Century Gothic" panose="020B0502020202020204" pitchFamily="34" charset="0"/>
                <a:cs typeface="Times New Roman" panose="02020603050405020304" pitchFamily="18" charset="0"/>
              </a:rPr>
              <a:t>Using fit-for-purpose PPE.</a:t>
            </a: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400" b="1">
              <a:latin typeface="Century Gothic" panose="020B0502020202020204" pitchFamily="34" charset="0"/>
              <a:cs typeface="Times New Roman" panose="02020603050405020304" pitchFamily="18" charset="0"/>
            </a:endParaRPr>
          </a:p>
          <a:p>
            <a:endParaRPr lang="en-AU" sz="2000" b="1" i="1"/>
          </a:p>
        </p:txBody>
      </p:sp>
      <p:pic>
        <p:nvPicPr>
          <p:cNvPr id="16" name="Picture 15" descr="A green outline of a person wearing a helmet and face mask&#10;&#10;Description automatically generated">
            <a:extLst>
              <a:ext uri="{FF2B5EF4-FFF2-40B4-BE49-F238E27FC236}">
                <a16:creationId xmlns:a16="http://schemas.microsoft.com/office/drawing/2014/main" id="{674C4521-BBA8-5A7A-0091-B4985F0BF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055" y="1176736"/>
            <a:ext cx="1270249" cy="1270249"/>
          </a:xfrm>
          <a:prstGeom prst="rect">
            <a:avLst/>
          </a:prstGeom>
          <a:noFill/>
          <a:ln>
            <a:noFill/>
          </a:ln>
        </p:spPr>
      </p:pic>
      <p:pic>
        <p:nvPicPr>
          <p:cNvPr id="21" name="Graphic 20" descr="Information with solid fill">
            <a:extLst>
              <a:ext uri="{FF2B5EF4-FFF2-40B4-BE49-F238E27FC236}">
                <a16:creationId xmlns:a16="http://schemas.microsoft.com/office/drawing/2014/main" id="{7E27E041-9639-C935-11EC-33AA81C4E1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7514" y="3831383"/>
            <a:ext cx="914400" cy="914400"/>
          </a:xfrm>
          <a:prstGeom prst="rect">
            <a:avLst/>
          </a:prstGeom>
        </p:spPr>
      </p:pic>
      <p:sp>
        <p:nvSpPr>
          <p:cNvPr id="31" name="Freeform: Shape 30">
            <a:extLst>
              <a:ext uri="{FF2B5EF4-FFF2-40B4-BE49-F238E27FC236}">
                <a16:creationId xmlns:a16="http://schemas.microsoft.com/office/drawing/2014/main" id="{F6538D2B-84D4-C39E-F02A-7917B290AE09}"/>
              </a:ext>
            </a:extLst>
          </p:cNvPr>
          <p:cNvSpPr/>
          <p:nvPr/>
        </p:nvSpPr>
        <p:spPr>
          <a:xfrm>
            <a:off x="6832880" y="4943877"/>
            <a:ext cx="137805" cy="137805"/>
          </a:xfrm>
          <a:custGeom>
            <a:avLst/>
            <a:gdLst>
              <a:gd name="connsiteX0" fmla="*/ 137806 w 137805"/>
              <a:gd name="connsiteY0" fmla="*/ 68903 h 137805"/>
              <a:gd name="connsiteX1" fmla="*/ 68903 w 137805"/>
              <a:gd name="connsiteY1" fmla="*/ 137806 h 137805"/>
              <a:gd name="connsiteX2" fmla="*/ 0 w 137805"/>
              <a:gd name="connsiteY2" fmla="*/ 68903 h 137805"/>
              <a:gd name="connsiteX3" fmla="*/ 68903 w 137805"/>
              <a:gd name="connsiteY3" fmla="*/ 0 h 137805"/>
              <a:gd name="connsiteX4" fmla="*/ 137806 w 137805"/>
              <a:gd name="connsiteY4" fmla="*/ 68903 h 137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 h="137805">
                <a:moveTo>
                  <a:pt x="137806" y="68903"/>
                </a:moveTo>
                <a:cubicBezTo>
                  <a:pt x="137806" y="106957"/>
                  <a:pt x="106957" y="137806"/>
                  <a:pt x="68903" y="137806"/>
                </a:cubicBezTo>
                <a:cubicBezTo>
                  <a:pt x="30849" y="137806"/>
                  <a:pt x="0" y="106957"/>
                  <a:pt x="0" y="68903"/>
                </a:cubicBezTo>
                <a:cubicBezTo>
                  <a:pt x="0" y="30849"/>
                  <a:pt x="30849" y="0"/>
                  <a:pt x="68903" y="0"/>
                </a:cubicBezTo>
                <a:cubicBezTo>
                  <a:pt x="106957" y="0"/>
                  <a:pt x="137806" y="30849"/>
                  <a:pt x="137806" y="68903"/>
                </a:cubicBezTo>
                <a:close/>
              </a:path>
            </a:pathLst>
          </a:custGeom>
          <a:solidFill>
            <a:schemeClr val="bg1"/>
          </a:solidFill>
          <a:ln w="8533" cap="flat">
            <a:noFill/>
            <a:prstDash val="solid"/>
            <a:miter/>
          </a:ln>
        </p:spPr>
        <p:txBody>
          <a:bodyPr rtlCol="0" anchor="ctr"/>
          <a:lstStyle/>
          <a:p>
            <a:endParaRPr lang="en-AU"/>
          </a:p>
        </p:txBody>
      </p:sp>
      <p:grpSp>
        <p:nvGrpSpPr>
          <p:cNvPr id="35" name="Group 34">
            <a:extLst>
              <a:ext uri="{FF2B5EF4-FFF2-40B4-BE49-F238E27FC236}">
                <a16:creationId xmlns:a16="http://schemas.microsoft.com/office/drawing/2014/main" id="{5B680549-D9B5-0BAB-6582-40381DC73B03}"/>
              </a:ext>
            </a:extLst>
          </p:cNvPr>
          <p:cNvGrpSpPr/>
          <p:nvPr/>
        </p:nvGrpSpPr>
        <p:grpSpPr>
          <a:xfrm>
            <a:off x="6832880" y="3174725"/>
            <a:ext cx="4507349" cy="914400"/>
            <a:chOff x="6860741" y="3292243"/>
            <a:chExt cx="4507349" cy="914400"/>
          </a:xfrm>
        </p:grpSpPr>
        <p:grpSp>
          <p:nvGrpSpPr>
            <p:cNvPr id="34" name="Group 33">
              <a:extLst>
                <a:ext uri="{FF2B5EF4-FFF2-40B4-BE49-F238E27FC236}">
                  <a16:creationId xmlns:a16="http://schemas.microsoft.com/office/drawing/2014/main" id="{7DE81FD5-F684-B989-830D-722D9CE1B9F7}"/>
                </a:ext>
              </a:extLst>
            </p:cNvPr>
            <p:cNvGrpSpPr/>
            <p:nvPr/>
          </p:nvGrpSpPr>
          <p:grpSpPr>
            <a:xfrm>
              <a:off x="6860741" y="3292243"/>
              <a:ext cx="4507349" cy="914400"/>
              <a:chOff x="6877987" y="3294392"/>
              <a:chExt cx="4507349" cy="914400"/>
            </a:xfrm>
          </p:grpSpPr>
          <p:sp>
            <p:nvSpPr>
              <p:cNvPr id="22" name="TextBox 21">
                <a:extLst>
                  <a:ext uri="{FF2B5EF4-FFF2-40B4-BE49-F238E27FC236}">
                    <a16:creationId xmlns:a16="http://schemas.microsoft.com/office/drawing/2014/main" id="{E714C970-88B7-67B4-F04B-F2C94C59EF20}"/>
                  </a:ext>
                </a:extLst>
              </p:cNvPr>
              <p:cNvSpPr txBox="1"/>
              <p:nvPr/>
            </p:nvSpPr>
            <p:spPr>
              <a:xfrm>
                <a:off x="7645727" y="3429000"/>
                <a:ext cx="3739609" cy="646331"/>
              </a:xfrm>
              <a:prstGeom prst="rect">
                <a:avLst/>
              </a:prstGeom>
              <a:noFill/>
              <a:ln w="63500">
                <a:solidFill>
                  <a:schemeClr val="tx1"/>
                </a:solidFill>
              </a:ln>
            </p:spPr>
            <p:txBody>
              <a:bodyPr wrap="square" rtlCol="0">
                <a:spAutoFit/>
              </a:bodyPr>
              <a:lstStyle/>
              <a:p>
                <a:pPr algn="ctr"/>
                <a:r>
                  <a:rPr lang="en-US" b="1">
                    <a:latin typeface="Century Gothic" panose="020B0502020202020204" pitchFamily="34" charset="0"/>
                  </a:rPr>
                  <a:t>Never rely solely on PPE to protect you from silica dust.</a:t>
                </a:r>
                <a:endParaRPr lang="en-AU" b="1">
                  <a:latin typeface="Century Gothic" panose="020B0502020202020204" pitchFamily="34" charset="0"/>
                </a:endParaRPr>
              </a:p>
            </p:txBody>
          </p:sp>
          <p:sp>
            <p:nvSpPr>
              <p:cNvPr id="27" name="Flowchart: Connector 26">
                <a:extLst>
                  <a:ext uri="{FF2B5EF4-FFF2-40B4-BE49-F238E27FC236}">
                    <a16:creationId xmlns:a16="http://schemas.microsoft.com/office/drawing/2014/main" id="{05855E18-E571-22C2-854D-922548451152}"/>
                  </a:ext>
                </a:extLst>
              </p:cNvPr>
              <p:cNvSpPr/>
              <p:nvPr/>
            </p:nvSpPr>
            <p:spPr>
              <a:xfrm>
                <a:off x="6877987" y="3294392"/>
                <a:ext cx="914400" cy="914400"/>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3" name="Graphic 32" descr="Exclamation mark with solid fill">
              <a:extLst>
                <a:ext uri="{FF2B5EF4-FFF2-40B4-BE49-F238E27FC236}">
                  <a16:creationId xmlns:a16="http://schemas.microsoft.com/office/drawing/2014/main" id="{03F685AA-FA80-55AB-B8BC-BE387B0AD4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1317" y="3365573"/>
              <a:ext cx="767740" cy="767740"/>
            </a:xfrm>
            <a:prstGeom prst="rect">
              <a:avLst/>
            </a:prstGeom>
          </p:spPr>
        </p:pic>
      </p:grpSp>
      <p:pic>
        <p:nvPicPr>
          <p:cNvPr id="15" name="Picture 14" descr="A black background with a black square&#10;&#10;Description automatically generated with medium confidence">
            <a:extLst>
              <a:ext uri="{FF2B5EF4-FFF2-40B4-BE49-F238E27FC236}">
                <a16:creationId xmlns:a16="http://schemas.microsoft.com/office/drawing/2014/main" id="{D2BDB8CA-5815-C6FC-C855-C0BF4B076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18" name="Picture 17">
            <a:extLst>
              <a:ext uri="{FF2B5EF4-FFF2-40B4-BE49-F238E27FC236}">
                <a16:creationId xmlns:a16="http://schemas.microsoft.com/office/drawing/2014/main" id="{64960F83-E54E-7D74-7FB7-5926AD737A8D}"/>
              </a:ext>
            </a:extLst>
          </p:cNvPr>
          <p:cNvPicPr>
            <a:picLocks noChangeAspect="1"/>
          </p:cNvPicPr>
          <p:nvPr/>
        </p:nvPicPr>
        <p:blipFill rotWithShape="1">
          <a:blip r:embed="rId9"/>
          <a:srcRect l="3351" t="6681" b="4982"/>
          <a:stretch/>
        </p:blipFill>
        <p:spPr>
          <a:xfrm>
            <a:off x="152400" y="324221"/>
            <a:ext cx="5486400" cy="6209557"/>
          </a:xfrm>
          <a:prstGeom prst="rect">
            <a:avLst/>
          </a:prstGeom>
        </p:spPr>
      </p:pic>
      <p:sp>
        <p:nvSpPr>
          <p:cNvPr id="19" name="Rectangle 18">
            <a:extLst>
              <a:ext uri="{FF2B5EF4-FFF2-40B4-BE49-F238E27FC236}">
                <a16:creationId xmlns:a16="http://schemas.microsoft.com/office/drawing/2014/main" id="{FEB336FE-3189-E972-7182-B1BFAE8D27E7}"/>
              </a:ext>
            </a:extLst>
          </p:cNvPr>
          <p:cNvSpPr/>
          <p:nvPr/>
        </p:nvSpPr>
        <p:spPr>
          <a:xfrm>
            <a:off x="800670" y="4988871"/>
            <a:ext cx="4838130" cy="1239057"/>
          </a:xfrm>
          <a:prstGeom prst="rect">
            <a:avLst/>
          </a:prstGeom>
          <a:noFill/>
          <a:ln w="28575">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611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3D54-7320-6CDD-F20D-07762570CAE8}"/>
              </a:ext>
            </a:extLst>
          </p:cNvPr>
          <p:cNvSpPr>
            <a:spLocks noGrp="1"/>
          </p:cNvSpPr>
          <p:nvPr>
            <p:ph type="title"/>
          </p:nvPr>
        </p:nvSpPr>
        <p:spPr>
          <a:xfrm>
            <a:off x="1645629" y="1068794"/>
            <a:ext cx="9314291" cy="3876541"/>
          </a:xfrm>
        </p:spPr>
        <p:txBody>
          <a:bodyPr/>
          <a:lstStyle/>
          <a:p>
            <a:pPr algn="ctr"/>
            <a:br>
              <a:rPr lang="en-US" sz="4000">
                <a:solidFill>
                  <a:schemeClr val="tx1"/>
                </a:solidFill>
                <a:latin typeface="Century Gothic" panose="020B0502020202020204" pitchFamily="34" charset="0"/>
              </a:rPr>
            </a:br>
            <a:r>
              <a:rPr lang="en-US" sz="4000">
                <a:solidFill>
                  <a:schemeClr val="tx1"/>
                </a:solidFill>
                <a:latin typeface="Century Gothic" panose="020B0502020202020204" pitchFamily="34" charset="0"/>
              </a:rPr>
              <a:t>What could you be doing differently in the workplace to reduce your exposure to silica dust?</a:t>
            </a:r>
            <a:endParaRPr lang="en-AU" sz="3600" b="0">
              <a:solidFill>
                <a:schemeClr val="tx1"/>
              </a:solidFill>
              <a:latin typeface="Century Gothic" panose="020B0502020202020204" pitchFamily="34" charset="0"/>
            </a:endParaRPr>
          </a:p>
        </p:txBody>
      </p:sp>
      <p:pic>
        <p:nvPicPr>
          <p:cNvPr id="11" name="Graphic 10" descr="Questions with solid fill">
            <a:extLst>
              <a:ext uri="{FF2B5EF4-FFF2-40B4-BE49-F238E27FC236}">
                <a16:creationId xmlns:a16="http://schemas.microsoft.com/office/drawing/2014/main" id="{AD7ADD2E-415F-D56A-05DE-3468DF3ED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8635"/>
            <a:ext cx="2124301" cy="2124301"/>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9EF118C-EC5A-D156-099B-4B063B231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1471286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622302" y="1418107"/>
            <a:ext cx="10716258" cy="1719510"/>
          </a:xfrm>
          <a:prstGeom prst="rect">
            <a:avLst/>
          </a:prstGeom>
          <a:noFill/>
        </p:spPr>
        <p:txBody>
          <a:bodyPr wrap="square">
            <a:spAutoFit/>
          </a:bodyPr>
          <a:lstStyle/>
          <a:p>
            <a:pPr marL="342900" lvl="0" indent="-342900">
              <a:lnSpc>
                <a:spcPct val="107000"/>
              </a:lnSpc>
              <a:buClr>
                <a:srgbClr val="15873E"/>
              </a:buClr>
              <a:buFont typeface="Arial" panose="020B0604020202020204" pitchFamily="34" charset="0"/>
              <a:buChar char="•"/>
            </a:pPr>
            <a:r>
              <a:rPr lang="en-AU" sz="2400" dirty="0">
                <a:effectLst/>
                <a:latin typeface="Century Gothic" panose="020B0502020202020204" pitchFamily="34" charset="0"/>
                <a:ea typeface="Century Gothic" panose="020B0502020202020204" pitchFamily="34" charset="0"/>
                <a:cs typeface="Century Gothic" panose="020B0502020202020204" pitchFamily="34" charset="0"/>
              </a:rPr>
              <a:t>Follow the Hierarchy of Controls to reduce exposure to silica dust</a:t>
            </a:r>
          </a:p>
          <a:p>
            <a:pPr marL="342900" lvl="0" indent="-342900">
              <a:lnSpc>
                <a:spcPct val="107000"/>
              </a:lnSpc>
              <a:spcAft>
                <a:spcPts val="600"/>
              </a:spcAft>
              <a:buClr>
                <a:srgbClr val="15873E"/>
              </a:buClr>
              <a:buFont typeface="Arial" panose="020B0604020202020204" pitchFamily="34" charset="0"/>
              <a:buChar char="•"/>
            </a:pPr>
            <a:r>
              <a:rPr lang="en-AU" sz="2400" dirty="0">
                <a:latin typeface="Century Gothic" panose="020B0502020202020204" pitchFamily="34" charset="0"/>
                <a:ea typeface="Calibri" panose="020F0502020204030204" pitchFamily="34" charset="0"/>
                <a:cs typeface="Times New Roman" panose="02020603050405020304" pitchFamily="18" charset="0"/>
              </a:rPr>
              <a:t>Talk to your doctor about your workplace exposure</a:t>
            </a:r>
          </a:p>
          <a:p>
            <a:pPr marL="342900" lvl="0" indent="-342900">
              <a:lnSpc>
                <a:spcPct val="107000"/>
              </a:lnSpc>
              <a:spcAft>
                <a:spcPts val="600"/>
              </a:spcAft>
              <a:buClr>
                <a:srgbClr val="15873E"/>
              </a:buClr>
              <a:buFont typeface="Arial" panose="020B0604020202020204" pitchFamily="34" charset="0"/>
              <a:buChar char="•"/>
            </a:pPr>
            <a:r>
              <a:rPr lang="en-AU" sz="2400" dirty="0">
                <a:effectLst/>
                <a:latin typeface="Century Gothic" panose="020B0502020202020204" pitchFamily="34" charset="0"/>
                <a:ea typeface="Calibri" panose="020F0502020204030204" pitchFamily="34" charset="0"/>
                <a:cs typeface="Times New Roman" panose="02020603050405020304" pitchFamily="18" charset="0"/>
              </a:rPr>
              <a:t>Visit Lung Foundation Australia</a:t>
            </a:r>
            <a:r>
              <a:rPr lang="en-AU" sz="2400" dirty="0">
                <a:latin typeface="Century Gothic" panose="020B0502020202020204" pitchFamily="34" charset="0"/>
                <a:ea typeface="Calibri" panose="020F0502020204030204" pitchFamily="34" charset="0"/>
                <a:cs typeface="Times New Roman" panose="02020603050405020304" pitchFamily="18" charset="0"/>
              </a:rPr>
              <a:t>’s website via the QR code for more resources. </a:t>
            </a:r>
            <a:endParaRPr lang="en-A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49" y="647700"/>
            <a:ext cx="6360895" cy="514350"/>
          </a:xfrm>
        </p:spPr>
        <p:txBody>
          <a:bodyPr/>
          <a:lstStyle/>
          <a:p>
            <a:r>
              <a:rPr lang="en-AU" sz="2800">
                <a:latin typeface="Century Gothic" panose="020B0502020202020204" pitchFamily="34" charset="0"/>
              </a:rPr>
              <a:t>Takeaways from today</a:t>
            </a:r>
            <a:endParaRPr lang="en-US" sz="2800">
              <a:latin typeface="Century Gothic" panose="020B0502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C8DADD15-5150-AA1D-896C-D93A30D5A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qr code with a white background&#10;&#10;Description automatically generated">
            <a:extLst>
              <a:ext uri="{FF2B5EF4-FFF2-40B4-BE49-F238E27FC236}">
                <a16:creationId xmlns:a16="http://schemas.microsoft.com/office/drawing/2014/main" id="{17420E22-BA8F-2B77-ACA7-9414FAC21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5808" y="3137617"/>
            <a:ext cx="3720383" cy="3720383"/>
          </a:xfrm>
          <a:prstGeom prst="rect">
            <a:avLst/>
          </a:prstGeom>
        </p:spPr>
      </p:pic>
    </p:spTree>
    <p:extLst>
      <p:ext uri="{BB962C8B-B14F-4D97-AF65-F5344CB8AC3E}">
        <p14:creationId xmlns:p14="http://schemas.microsoft.com/office/powerpoint/2010/main" val="8144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905691" y="1816422"/>
            <a:ext cx="10877006" cy="2695074"/>
          </a:xfrm>
        </p:spPr>
        <p:txBody>
          <a:bodyPr/>
          <a:lstStyle/>
          <a:p>
            <a:r>
              <a:rPr lang="en-US" sz="4800" dirty="0">
                <a:solidFill>
                  <a:schemeClr val="bg1"/>
                </a:solidFill>
                <a:latin typeface="Century Gothic" panose="020B0502020202020204" pitchFamily="34" charset="0"/>
              </a:rPr>
              <a:t>For more information</a:t>
            </a:r>
            <a:br>
              <a:rPr lang="en-US" sz="48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w: </a:t>
            </a:r>
            <a:r>
              <a:rPr lang="en-US" sz="4000" b="0" dirty="0">
                <a:solidFill>
                  <a:schemeClr val="bg1"/>
                </a:solidFill>
                <a:latin typeface="Century Gothic" panose="020B0502020202020204" pitchFamily="34" charset="0"/>
              </a:rPr>
              <a:t>lungfoundation.com.au</a:t>
            </a:r>
            <a:br>
              <a:rPr lang="en-US" sz="4000" b="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p: </a:t>
            </a:r>
            <a:r>
              <a:rPr lang="en-US" sz="4000" b="0" dirty="0">
                <a:solidFill>
                  <a:schemeClr val="bg1"/>
                </a:solidFill>
                <a:latin typeface="Century Gothic" panose="020B0502020202020204" pitchFamily="34" charset="0"/>
              </a:rPr>
              <a:t>free call 1800 654 301</a:t>
            </a:r>
            <a:endParaRPr lang="en-AU" sz="4000" b="0" dirty="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261232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A6F-9595-B745-36AB-5127C472C3A1}"/>
              </a:ext>
            </a:extLst>
          </p:cNvPr>
          <p:cNvSpPr>
            <a:spLocks noGrp="1"/>
          </p:cNvSpPr>
          <p:nvPr>
            <p:ph type="title"/>
          </p:nvPr>
        </p:nvSpPr>
        <p:spPr/>
        <p:txBody>
          <a:bodyPr/>
          <a:lstStyle/>
          <a:p>
            <a:r>
              <a:rPr lang="en-US">
                <a:latin typeface="Century Gothic" panose="020B0502020202020204" pitchFamily="34" charset="0"/>
              </a:rPr>
              <a:t>Toolbox Talk: Overview</a:t>
            </a:r>
          </a:p>
        </p:txBody>
      </p:sp>
      <p:grpSp>
        <p:nvGrpSpPr>
          <p:cNvPr id="32" name="Group 31">
            <a:extLst>
              <a:ext uri="{FF2B5EF4-FFF2-40B4-BE49-F238E27FC236}">
                <a16:creationId xmlns:a16="http://schemas.microsoft.com/office/drawing/2014/main" id="{DD22E24B-ACA9-70A7-0702-DE46409E1D16}"/>
              </a:ext>
            </a:extLst>
          </p:cNvPr>
          <p:cNvGrpSpPr/>
          <p:nvPr/>
        </p:nvGrpSpPr>
        <p:grpSpPr>
          <a:xfrm>
            <a:off x="781050" y="1661516"/>
            <a:ext cx="11009805" cy="4548784"/>
            <a:chOff x="1131181" y="1532928"/>
            <a:chExt cx="11009805" cy="4548784"/>
          </a:xfrm>
        </p:grpSpPr>
        <p:sp>
          <p:nvSpPr>
            <p:cNvPr id="34" name="TextBox 33">
              <a:extLst>
                <a:ext uri="{FF2B5EF4-FFF2-40B4-BE49-F238E27FC236}">
                  <a16:creationId xmlns:a16="http://schemas.microsoft.com/office/drawing/2014/main" id="{4EF3F38B-0972-FC91-0EAC-12854273E820}"/>
                </a:ext>
              </a:extLst>
            </p:cNvPr>
            <p:cNvSpPr txBox="1"/>
            <p:nvPr/>
          </p:nvSpPr>
          <p:spPr>
            <a:xfrm>
              <a:off x="2212582" y="1691109"/>
              <a:ext cx="9691844" cy="457048"/>
            </a:xfrm>
            <a:prstGeom prst="rect">
              <a:avLst/>
            </a:prstGeom>
            <a:noFill/>
          </p:spPr>
          <p:txBody>
            <a:bodyPr wrap="square">
              <a:spAutoFit/>
            </a:bodyPr>
            <a:lstStyle/>
            <a:p>
              <a:pPr>
                <a:lnSpc>
                  <a:spcPct val="107000"/>
                </a:lnSpc>
                <a:spcAft>
                  <a:spcPts val="800"/>
                </a:spcAft>
              </a:pPr>
              <a:r>
                <a:rPr lang="en-AU" sz="2400">
                  <a:latin typeface="Century Gothic" panose="020B0502020202020204" pitchFamily="34" charset="0"/>
                  <a:ea typeface="Calibri"/>
                  <a:cs typeface="Times New Roman"/>
                </a:rPr>
                <a:t>Exposure to silica dust</a:t>
              </a:r>
            </a:p>
          </p:txBody>
        </p:sp>
        <p:sp>
          <p:nvSpPr>
            <p:cNvPr id="35" name="TextBox 34">
              <a:extLst>
                <a:ext uri="{FF2B5EF4-FFF2-40B4-BE49-F238E27FC236}">
                  <a16:creationId xmlns:a16="http://schemas.microsoft.com/office/drawing/2014/main" id="{4844AFF2-0E68-01E7-39F0-79AFFEE4E313}"/>
                </a:ext>
              </a:extLst>
            </p:cNvPr>
            <p:cNvSpPr txBox="1"/>
            <p:nvPr/>
          </p:nvSpPr>
          <p:spPr>
            <a:xfrm>
              <a:off x="2212582" y="2825290"/>
              <a:ext cx="9454681"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When and how silica dust is generated</a:t>
              </a:r>
              <a:endParaRPr lang="en-AU" sz="2400">
                <a:latin typeface="Century Gothic" panose="020B0502020202020204" pitchFamily="34" charset="0"/>
                <a:ea typeface="Calibri"/>
                <a:cs typeface="Times New Roman"/>
              </a:endParaRPr>
            </a:p>
          </p:txBody>
        </p:sp>
        <p:sp>
          <p:nvSpPr>
            <p:cNvPr id="36" name="TextBox 35">
              <a:extLst>
                <a:ext uri="{FF2B5EF4-FFF2-40B4-BE49-F238E27FC236}">
                  <a16:creationId xmlns:a16="http://schemas.microsoft.com/office/drawing/2014/main" id="{436888B7-AE2D-66C2-D005-F64D6BD460F0}"/>
                </a:ext>
              </a:extLst>
            </p:cNvPr>
            <p:cNvSpPr txBox="1"/>
            <p:nvPr/>
          </p:nvSpPr>
          <p:spPr>
            <a:xfrm>
              <a:off x="2212582" y="3888486"/>
              <a:ext cx="9235834" cy="457048"/>
            </a:xfrm>
            <a:prstGeom prst="rect">
              <a:avLst/>
            </a:prstGeom>
            <a:noFill/>
          </p:spPr>
          <p:txBody>
            <a:bodyPr wrap="square">
              <a:spAutoFit/>
            </a:bodyPr>
            <a:lstStyle/>
            <a:p>
              <a:pPr>
                <a:lnSpc>
                  <a:spcPct val="107000"/>
                </a:lnSpc>
                <a:spcAft>
                  <a:spcPts val="800"/>
                </a:spcAft>
              </a:pPr>
              <a:r>
                <a:rPr lang="en-US" sz="2400">
                  <a:latin typeface="Century Gothic" panose="020B0502020202020204" pitchFamily="34" charset="0"/>
                  <a:ea typeface="Calibri"/>
                  <a:cs typeface="Times New Roman"/>
                </a:rPr>
                <a:t>U</a:t>
              </a:r>
              <a:r>
                <a:rPr lang="en-AU" sz="2400">
                  <a:latin typeface="Century Gothic" panose="020B0502020202020204" pitchFamily="34" charset="0"/>
                  <a:ea typeface="Calibri"/>
                  <a:cs typeface="Times New Roman"/>
                </a:rPr>
                <a:t>sing the Hierarchy of Controls to reduce silica dust exposure</a:t>
              </a:r>
              <a:endParaRPr lang="en-AU" sz="2400">
                <a:effectLst/>
                <a:latin typeface="Century Gothic" panose="020B0502020202020204" pitchFamily="34" charset="0"/>
                <a:ea typeface="Calibri"/>
                <a:cs typeface="Times New Roman"/>
              </a:endParaRPr>
            </a:p>
          </p:txBody>
        </p:sp>
        <p:sp>
          <p:nvSpPr>
            <p:cNvPr id="37" name="TextBox 36">
              <a:extLst>
                <a:ext uri="{FF2B5EF4-FFF2-40B4-BE49-F238E27FC236}">
                  <a16:creationId xmlns:a16="http://schemas.microsoft.com/office/drawing/2014/main" id="{4086036D-4BD6-6B88-DFF9-E40E110A4D83}"/>
                </a:ext>
              </a:extLst>
            </p:cNvPr>
            <p:cNvSpPr txBox="1"/>
            <p:nvPr/>
          </p:nvSpPr>
          <p:spPr>
            <a:xfrm>
              <a:off x="2449143" y="4642313"/>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sp>
          <p:nvSpPr>
            <p:cNvPr id="38" name="TextBox 37">
              <a:extLst>
                <a:ext uri="{FF2B5EF4-FFF2-40B4-BE49-F238E27FC236}">
                  <a16:creationId xmlns:a16="http://schemas.microsoft.com/office/drawing/2014/main" id="{A972FFE4-B4FA-56C9-FD61-C9A007113C6F}"/>
                </a:ext>
              </a:extLst>
            </p:cNvPr>
            <p:cNvSpPr txBox="1"/>
            <p:nvPr/>
          </p:nvSpPr>
          <p:spPr>
            <a:xfrm>
              <a:off x="2449142" y="5624664"/>
              <a:ext cx="9691843" cy="457048"/>
            </a:xfrm>
            <a:prstGeom prst="rect">
              <a:avLst/>
            </a:prstGeom>
            <a:noFill/>
          </p:spPr>
          <p:txBody>
            <a:bodyPr wrap="square">
              <a:spAutoFit/>
            </a:bodyPr>
            <a:lstStyle/>
            <a:p>
              <a:pPr>
                <a:lnSpc>
                  <a:spcPct val="107000"/>
                </a:lnSpc>
                <a:spcAft>
                  <a:spcPts val="800"/>
                </a:spcAft>
              </a:pPr>
              <a:endParaRPr lang="en-AU" sz="2400">
                <a:effectLst/>
                <a:latin typeface="Century Gothic" panose="020B0502020202020204" pitchFamily="34" charset="0"/>
                <a:ea typeface="Calibri"/>
                <a:cs typeface="Times New Roman"/>
              </a:endParaRPr>
            </a:p>
          </p:txBody>
        </p:sp>
        <p:pic>
          <p:nvPicPr>
            <p:cNvPr id="41" name="Graphic 40" descr="Warning with solid fill">
              <a:extLst>
                <a:ext uri="{FF2B5EF4-FFF2-40B4-BE49-F238E27FC236}">
                  <a16:creationId xmlns:a16="http://schemas.microsoft.com/office/drawing/2014/main" id="{E61EBF8C-1599-2BAD-C9C7-4A6CA46FDE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4200" y="1532928"/>
              <a:ext cx="848362" cy="848362"/>
            </a:xfrm>
            <a:prstGeom prst="rect">
              <a:avLst/>
            </a:prstGeom>
          </p:spPr>
        </p:pic>
        <p:pic>
          <p:nvPicPr>
            <p:cNvPr id="42" name="Graphic 41" descr="Construction worker male with solid fill">
              <a:extLst>
                <a:ext uri="{FF2B5EF4-FFF2-40B4-BE49-F238E27FC236}">
                  <a16:creationId xmlns:a16="http://schemas.microsoft.com/office/drawing/2014/main" id="{EAE1D351-BC38-B895-9D89-AE77A5D16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1181" y="2595546"/>
              <a:ext cx="914400" cy="914400"/>
            </a:xfrm>
            <a:prstGeom prst="rect">
              <a:avLst/>
            </a:prstGeom>
          </p:spPr>
        </p:pic>
      </p:grpSp>
      <p:pic>
        <p:nvPicPr>
          <p:cNvPr id="14" name="Picture 13" descr="A black background with a black square&#10;&#10;Description automatically generated with medium confidence">
            <a:extLst>
              <a:ext uri="{FF2B5EF4-FFF2-40B4-BE49-F238E27FC236}">
                <a16:creationId xmlns:a16="http://schemas.microsoft.com/office/drawing/2014/main" id="{60996877-527F-10AF-F6AF-DDC1C13C9C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4" name="Picture 3" descr="A green and black triangle&#10;&#10;Description automatically generated">
            <a:extLst>
              <a:ext uri="{FF2B5EF4-FFF2-40B4-BE49-F238E27FC236}">
                <a16:creationId xmlns:a16="http://schemas.microsoft.com/office/drawing/2014/main" id="{F12B5813-6C9A-1EF9-53D2-F8034C03B2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999" y="3852790"/>
            <a:ext cx="952502" cy="952502"/>
          </a:xfrm>
          <a:prstGeom prst="rect">
            <a:avLst/>
          </a:prstGeom>
        </p:spPr>
      </p:pic>
    </p:spTree>
    <p:extLst>
      <p:ext uri="{BB962C8B-B14F-4D97-AF65-F5344CB8AC3E}">
        <p14:creationId xmlns:p14="http://schemas.microsoft.com/office/powerpoint/2010/main" val="63152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
        <p:nvSpPr>
          <p:cNvPr id="24" name="Content Placeholder 2">
            <a:extLst>
              <a:ext uri="{FF2B5EF4-FFF2-40B4-BE49-F238E27FC236}">
                <a16:creationId xmlns:a16="http://schemas.microsoft.com/office/drawing/2014/main" id="{7E5201CD-18FC-E609-8B3F-F0A90B0423E5}"/>
              </a:ext>
            </a:extLst>
          </p:cNvPr>
          <p:cNvSpPr>
            <a:spLocks noGrp="1"/>
          </p:cNvSpPr>
          <p:nvPr>
            <p:ph idx="1"/>
          </p:nvPr>
        </p:nvSpPr>
        <p:spPr>
          <a:xfrm>
            <a:off x="1831790" y="2115888"/>
            <a:ext cx="8528420" cy="2626223"/>
          </a:xfrm>
        </p:spPr>
        <p:txBody>
          <a:bodyPr>
            <a:normAutofit lnSpcReduction="10000"/>
          </a:bodyPr>
          <a:lstStyle/>
          <a:p>
            <a:pPr marL="0" indent="0" algn="ctr">
              <a:buNone/>
            </a:pPr>
            <a:r>
              <a:rPr kumimoji="0" lang="en-US" sz="6600" b="1" u="none" strike="noStrike" kern="1200" cap="none" spc="0" normalizeH="0" baseline="0" noProof="0">
                <a:ln>
                  <a:noFill/>
                </a:ln>
                <a:solidFill>
                  <a:schemeClr val="bg1"/>
                </a:solidFill>
                <a:effectLst/>
                <a:uLnTx/>
                <a:uFillTx/>
                <a:latin typeface="Century Gothic"/>
                <a:ea typeface="+mj-ea"/>
                <a:cs typeface="+mj-cs"/>
              </a:rPr>
              <a:t>What is silica</a:t>
            </a:r>
            <a:r>
              <a:rPr lang="en-US" sz="6600" b="1">
                <a:solidFill>
                  <a:schemeClr val="bg1"/>
                </a:solidFill>
                <a:latin typeface="Century Gothic"/>
                <a:ea typeface="+mj-ea"/>
                <a:cs typeface="+mj-cs"/>
              </a:rPr>
              <a:t> dust and why is it harmful?</a:t>
            </a:r>
            <a:endParaRPr lang="en-AU">
              <a:solidFill>
                <a:schemeClr val="bg1"/>
              </a:solidFill>
            </a:endParaRPr>
          </a:p>
        </p:txBody>
      </p:sp>
    </p:spTree>
    <p:extLst>
      <p:ext uri="{BB962C8B-B14F-4D97-AF65-F5344CB8AC3E}">
        <p14:creationId xmlns:p14="http://schemas.microsoft.com/office/powerpoint/2010/main" val="314971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771123-ECD6-96B2-4C18-61A6880300E7}"/>
              </a:ext>
            </a:extLst>
          </p:cNvPr>
          <p:cNvSpPr>
            <a:spLocks noGrp="1"/>
          </p:cNvSpPr>
          <p:nvPr>
            <p:ph type="title"/>
          </p:nvPr>
        </p:nvSpPr>
        <p:spPr/>
        <p:txBody>
          <a:bodyPr/>
          <a:lstStyle/>
          <a:p>
            <a:r>
              <a:rPr lang="en-US" sz="2800">
                <a:latin typeface="Century Gothic" panose="020B0502020202020204" pitchFamily="34" charset="0"/>
              </a:rPr>
              <a:t>What is silica?</a:t>
            </a:r>
            <a:endParaRPr lang="en-AU" sz="2800">
              <a:latin typeface="Century Gothic" panose="020B0502020202020204" pitchFamily="34" charset="0"/>
            </a:endParaRPr>
          </a:p>
        </p:txBody>
      </p:sp>
      <p:sp>
        <p:nvSpPr>
          <p:cNvPr id="11" name="Content Placeholder 10">
            <a:extLst>
              <a:ext uri="{FF2B5EF4-FFF2-40B4-BE49-F238E27FC236}">
                <a16:creationId xmlns:a16="http://schemas.microsoft.com/office/drawing/2014/main" id="{ADA7626A-C890-5DF4-63C4-95B8CDB2E656}"/>
              </a:ext>
            </a:extLst>
          </p:cNvPr>
          <p:cNvSpPr>
            <a:spLocks noGrp="1"/>
          </p:cNvSpPr>
          <p:nvPr>
            <p:ph idx="1"/>
          </p:nvPr>
        </p:nvSpPr>
        <p:spPr>
          <a:xfrm>
            <a:off x="781050" y="1444625"/>
            <a:ext cx="4450826" cy="4003675"/>
          </a:xfrm>
        </p:spPr>
        <p:txBody>
          <a:bodyPr>
            <a:normAutofit/>
          </a:bodyPr>
          <a:lstStyle/>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Naturally occurring mineral</a:t>
            </a:r>
          </a:p>
          <a:p>
            <a:pPr marL="457200" indent="-4572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Found in soil, sand, granite and many commercial products, such as: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Engineered (artificial) stone</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Bricks and tiles</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Concrete and cement</a:t>
            </a:r>
          </a:p>
          <a:p>
            <a:pPr lvl="1">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Drywall and mortar.</a:t>
            </a:r>
          </a:p>
          <a:p>
            <a:endParaRPr lang="en-AU"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D5BEA1A6-3C4C-AFE3-AC5F-AAFE56835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6" name="Picture 5">
            <a:extLst>
              <a:ext uri="{FF2B5EF4-FFF2-40B4-BE49-F238E27FC236}">
                <a16:creationId xmlns:a16="http://schemas.microsoft.com/office/drawing/2014/main" id="{3197BA8E-8B1E-F53F-6961-9AC54CB146B7}"/>
              </a:ext>
            </a:extLst>
          </p:cNvPr>
          <p:cNvPicPr>
            <a:picLocks noChangeAspect="1"/>
          </p:cNvPicPr>
          <p:nvPr/>
        </p:nvPicPr>
        <p:blipFill>
          <a:blip r:embed="rId4"/>
          <a:stretch>
            <a:fillRect/>
          </a:stretch>
        </p:blipFill>
        <p:spPr>
          <a:xfrm>
            <a:off x="5627060" y="1444624"/>
            <a:ext cx="4732130" cy="3753017"/>
          </a:xfrm>
          <a:prstGeom prst="rect">
            <a:avLst/>
          </a:prstGeom>
        </p:spPr>
      </p:pic>
    </p:spTree>
    <p:extLst>
      <p:ext uri="{BB962C8B-B14F-4D97-AF65-F5344CB8AC3E}">
        <p14:creationId xmlns:p14="http://schemas.microsoft.com/office/powerpoint/2010/main" val="164524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177E702-4A46-9698-BF0A-5BEFB0D4C1E5}"/>
              </a:ext>
            </a:extLst>
          </p:cNvPr>
          <p:cNvSpPr txBox="1"/>
          <p:nvPr/>
        </p:nvSpPr>
        <p:spPr>
          <a:xfrm>
            <a:off x="571500" y="1251432"/>
            <a:ext cx="9460006" cy="3319883"/>
          </a:xfrm>
          <a:prstGeom prst="rect">
            <a:avLst/>
          </a:prstGeom>
          <a:noFill/>
        </p:spPr>
        <p:txBody>
          <a:bodyPr wrap="square">
            <a:spAutoFit/>
          </a:bodyPr>
          <a:lstStyle/>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Generated when silica-containing materials are cut, crushed, drilled, ground, polished, sanded, sawed or disturbed with force</a:t>
            </a:r>
          </a:p>
          <a:p>
            <a:pPr marL="342900" indent="-342900">
              <a:lnSpc>
                <a:spcPct val="107000"/>
              </a:lnSpc>
              <a:spcAft>
                <a:spcPts val="800"/>
              </a:spcAft>
              <a:buClr>
                <a:srgbClr val="198843"/>
              </a:buClr>
              <a:buFont typeface="Arial" panose="020B0604020202020204" pitchFamily="34" charset="0"/>
              <a:buChar char="•"/>
            </a:pPr>
            <a:r>
              <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rPr>
              <a:t>Can stay in the air and be easily inhaled.</a:t>
            </a:r>
          </a:p>
          <a:p>
            <a:pPr marL="342900" indent="-342900">
              <a:lnSpc>
                <a:spcPct val="107000"/>
              </a:lnSpc>
              <a:spcAft>
                <a:spcPts val="800"/>
              </a:spcAft>
              <a:buClr>
                <a:srgbClr val="198843"/>
              </a:buClr>
              <a:buFont typeface="Arial" panose="020B0604020202020204" pitchFamily="34" charset="0"/>
              <a:buChar cha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buClr>
                <a:srgbClr val="198843"/>
              </a:buClr>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endParaRPr lang="en-AU" sz="2000" kern="100" dirty="0">
              <a:solidFill>
                <a:srgbClr val="000000"/>
              </a:solidFill>
              <a:latin typeface="Century Gothic" panose="020B0502020202020204" pitchFamily="34" charset="0"/>
              <a:ea typeface="Century Gothic" panose="020B0502020202020204" pitchFamily="34" charset="0"/>
              <a:cs typeface="Times New Roman" panose="02020603050405020304" pitchFamily="18" charset="0"/>
            </a:endParaRPr>
          </a:p>
          <a:p>
            <a:pPr marL="0" indent="0">
              <a:buNone/>
            </a:pPr>
            <a:endParaRPr lang="en-AU" sz="2400" dirty="0"/>
          </a:p>
          <a:p>
            <a:pPr marL="0" indent="0">
              <a:buNone/>
            </a:pPr>
            <a:endParaRPr lang="en-AU" sz="2400" dirty="0"/>
          </a:p>
        </p:txBody>
      </p:sp>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571500" y="643622"/>
            <a:ext cx="3897469" cy="514350"/>
          </a:xfrm>
          <a:noFill/>
          <a:ln>
            <a:noFill/>
          </a:ln>
          <a:effectLst>
            <a:softEdge rad="12700"/>
          </a:effectLst>
        </p:spPr>
        <p:style>
          <a:lnRef idx="1">
            <a:schemeClr val="accent1"/>
          </a:lnRef>
          <a:fillRef idx="3">
            <a:schemeClr val="accent1"/>
          </a:fillRef>
          <a:effectRef idx="2">
            <a:schemeClr val="accent1"/>
          </a:effectRef>
          <a:fontRef idx="minor">
            <a:schemeClr val="lt1"/>
          </a:fontRef>
        </p:style>
        <p:txBody>
          <a:bodyPr/>
          <a:lstStyle/>
          <a:p>
            <a:r>
              <a:rPr lang="en-US" sz="2800">
                <a:latin typeface="Century Gothic" panose="020B0502020202020204" pitchFamily="34" charset="0"/>
              </a:rPr>
              <a:t>What is silica dust?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D2C99C-5C6D-DBA5-EFBA-EFDE13BF1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pic>
        <p:nvPicPr>
          <p:cNvPr id="3" name="Picture 2">
            <a:extLst>
              <a:ext uri="{FF2B5EF4-FFF2-40B4-BE49-F238E27FC236}">
                <a16:creationId xmlns:a16="http://schemas.microsoft.com/office/drawing/2014/main" id="{563A5811-63D6-BF14-CC57-405B6D137290}"/>
              </a:ext>
            </a:extLst>
          </p:cNvPr>
          <p:cNvPicPr>
            <a:picLocks noChangeAspect="1"/>
          </p:cNvPicPr>
          <p:nvPr/>
        </p:nvPicPr>
        <p:blipFill>
          <a:blip r:embed="rId4"/>
          <a:stretch>
            <a:fillRect/>
          </a:stretch>
        </p:blipFill>
        <p:spPr>
          <a:xfrm>
            <a:off x="1038323" y="2928253"/>
            <a:ext cx="4610100" cy="3286125"/>
          </a:xfrm>
          <a:prstGeom prst="rect">
            <a:avLst/>
          </a:prstGeom>
        </p:spPr>
      </p:pic>
    </p:spTree>
    <p:extLst>
      <p:ext uri="{BB962C8B-B14F-4D97-AF65-F5344CB8AC3E}">
        <p14:creationId xmlns:p14="http://schemas.microsoft.com/office/powerpoint/2010/main" val="44167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FA9B-22BA-CC1E-96D4-BBCE4A30D230}"/>
              </a:ext>
            </a:extLst>
          </p:cNvPr>
          <p:cNvSpPr>
            <a:spLocks noGrp="1"/>
          </p:cNvSpPr>
          <p:nvPr>
            <p:ph type="title"/>
          </p:nvPr>
        </p:nvSpPr>
        <p:spPr>
          <a:xfrm>
            <a:off x="781050" y="647700"/>
            <a:ext cx="4731108" cy="514350"/>
          </a:xfrm>
          <a:noFill/>
          <a:ln>
            <a:noFill/>
          </a:ln>
        </p:spPr>
        <p:style>
          <a:lnRef idx="3">
            <a:schemeClr val="lt1"/>
          </a:lnRef>
          <a:fillRef idx="1">
            <a:schemeClr val="accent1"/>
          </a:fillRef>
          <a:effectRef idx="1">
            <a:schemeClr val="accent1"/>
          </a:effectRef>
          <a:fontRef idx="minor">
            <a:schemeClr val="lt1"/>
          </a:fontRef>
        </p:style>
        <p:txBody>
          <a:bodyPr/>
          <a:lstStyle/>
          <a:p>
            <a:r>
              <a:rPr lang="en-US" sz="2800">
                <a:latin typeface="Century Gothic" panose="020B0502020202020204" pitchFamily="34" charset="0"/>
              </a:rPr>
              <a:t>Why is silica dust harmful?</a:t>
            </a:r>
            <a:endParaRPr lang="en-AU" sz="2800">
              <a:latin typeface="Century Gothic" panose="020B0502020202020204" pitchFamily="34" charset="0"/>
            </a:endParaRPr>
          </a:p>
        </p:txBody>
      </p:sp>
      <p:sp>
        <p:nvSpPr>
          <p:cNvPr id="3" name="Content Placeholder 2">
            <a:extLst>
              <a:ext uri="{FF2B5EF4-FFF2-40B4-BE49-F238E27FC236}">
                <a16:creationId xmlns:a16="http://schemas.microsoft.com/office/drawing/2014/main" id="{85E90B48-F283-2A63-03DC-89ADA8A9816E}"/>
              </a:ext>
            </a:extLst>
          </p:cNvPr>
          <p:cNvSpPr>
            <a:spLocks noGrp="1"/>
          </p:cNvSpPr>
          <p:nvPr>
            <p:ph idx="1"/>
          </p:nvPr>
        </p:nvSpPr>
        <p:spPr>
          <a:xfrm>
            <a:off x="781049" y="1427162"/>
            <a:ext cx="6775219" cy="4003675"/>
          </a:xfrm>
        </p:spPr>
        <p:txBody>
          <a:bodyPr/>
          <a:lstStyle/>
          <a:p>
            <a:pPr marL="0" indent="0">
              <a:buNone/>
            </a:pPr>
            <a:r>
              <a:rPr lang="en-US" sz="2000">
                <a:latin typeface="Century Gothic" panose="020B0502020202020204" pitchFamily="34" charset="0"/>
              </a:rPr>
              <a:t>Breathing in silica dust can lead to: </a:t>
            </a:r>
          </a:p>
          <a:p>
            <a:pPr lvl="1">
              <a:buClr>
                <a:srgbClr val="198843"/>
              </a:buClr>
              <a:buFont typeface="Arial" panose="020B0604020202020204" pitchFamily="34" charset="0"/>
              <a:buChar char="•"/>
            </a:pPr>
            <a:r>
              <a:rPr lang="en-US" sz="2000">
                <a:latin typeface="Century Gothic" panose="020B0502020202020204" pitchFamily="34" charset="0"/>
              </a:rPr>
              <a:t>Silicosis</a:t>
            </a:r>
          </a:p>
          <a:p>
            <a:pPr lvl="1">
              <a:buClr>
                <a:srgbClr val="198843"/>
              </a:buClr>
              <a:buFont typeface="Arial" panose="020B0604020202020204" pitchFamily="34" charset="0"/>
              <a:buChar char="•"/>
            </a:pPr>
            <a:r>
              <a:rPr lang="en-US" sz="2000">
                <a:latin typeface="Century Gothic" panose="020B0502020202020204" pitchFamily="34" charset="0"/>
              </a:rPr>
              <a:t>Lung cancer </a:t>
            </a:r>
          </a:p>
          <a:p>
            <a:pPr lvl="1">
              <a:buClr>
                <a:srgbClr val="198843"/>
              </a:buClr>
              <a:buFont typeface="Arial" panose="020B0604020202020204" pitchFamily="34" charset="0"/>
              <a:buChar char="•"/>
            </a:pPr>
            <a:r>
              <a:rPr lang="en-US" sz="2000">
                <a:latin typeface="Century Gothic" panose="020B0502020202020204" pitchFamily="34" charset="0"/>
              </a:rPr>
              <a:t>Chronic Obstructive Pulmonary Disease (COPD)</a:t>
            </a:r>
          </a:p>
          <a:p>
            <a:pPr lvl="1">
              <a:buClr>
                <a:srgbClr val="198843"/>
              </a:buClr>
              <a:buFont typeface="Arial" panose="020B0604020202020204" pitchFamily="34" charset="0"/>
              <a:buChar char="•"/>
            </a:pPr>
            <a:r>
              <a:rPr lang="en-US" sz="2000">
                <a:latin typeface="Century Gothic" panose="020B0502020202020204" pitchFamily="34" charset="0"/>
              </a:rPr>
              <a:t>Rheumatoid arthritis </a:t>
            </a:r>
          </a:p>
          <a:p>
            <a:pPr lvl="1">
              <a:buClr>
                <a:srgbClr val="198843"/>
              </a:buClr>
              <a:buFont typeface="Arial" panose="020B0604020202020204" pitchFamily="34" charset="0"/>
              <a:buChar char="•"/>
            </a:pPr>
            <a:r>
              <a:rPr lang="en-US" sz="2000">
                <a:latin typeface="Century Gothic" panose="020B0502020202020204" pitchFamily="34" charset="0"/>
              </a:rPr>
              <a:t>Chronic kidney disease </a:t>
            </a:r>
          </a:p>
          <a:p>
            <a:pPr lvl="1">
              <a:buClr>
                <a:srgbClr val="198843"/>
              </a:buClr>
              <a:buFont typeface="Arial" panose="020B0604020202020204" pitchFamily="34" charset="0"/>
              <a:buChar char="•"/>
            </a:pPr>
            <a:r>
              <a:rPr lang="en-US" sz="2000">
                <a:latin typeface="Century Gothic" panose="020B0502020202020204" pitchFamily="34" charset="0"/>
              </a:rPr>
              <a:t>Other autoimmune conditions.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3973701-7592-8260-2F6B-BB2C57553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29038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213EE-672F-9115-6DCD-2AB1FEEE7648}"/>
              </a:ext>
            </a:extLst>
          </p:cNvPr>
          <p:cNvSpPr>
            <a:spLocks noGrp="1"/>
          </p:cNvSpPr>
          <p:nvPr>
            <p:ph idx="1"/>
          </p:nvPr>
        </p:nvSpPr>
        <p:spPr>
          <a:xfrm>
            <a:off x="1917616" y="1128479"/>
            <a:ext cx="8356767" cy="4003675"/>
          </a:xfrm>
        </p:spPr>
        <p:txBody>
          <a:bodyPr vert="horz" lIns="91440" tIns="45720" rIns="91440" bIns="45720" rtlCol="0" anchor="t">
            <a:normAutofit fontScale="85000" lnSpcReduction="20000"/>
          </a:bodyPr>
          <a:lstStyle/>
          <a:p>
            <a:pPr marL="0" indent="0">
              <a:buNone/>
            </a:pPr>
            <a:endParaRPr lang="en-US" sz="6600">
              <a:latin typeface="Century Gothic" panose="020B0502020202020204" pitchFamily="34" charset="0"/>
            </a:endParaRPr>
          </a:p>
          <a:p>
            <a:pPr marL="0" indent="0" algn="ctr">
              <a:buNone/>
            </a:pPr>
            <a:r>
              <a:rPr lang="en-US" sz="6600" b="1" dirty="0">
                <a:latin typeface="Century Gothic"/>
              </a:rPr>
              <a:t>It is estimated that almost </a:t>
            </a:r>
            <a:r>
              <a:rPr lang="en-US" sz="6600" b="1" dirty="0">
                <a:solidFill>
                  <a:srgbClr val="15873E"/>
                </a:solidFill>
                <a:latin typeface="Century Gothic"/>
              </a:rPr>
              <a:t>600,000 </a:t>
            </a:r>
            <a:r>
              <a:rPr lang="en-US" sz="6600" b="1" dirty="0">
                <a:latin typeface="Century Gothic"/>
              </a:rPr>
              <a:t>workers are currently exposed to silica dust in Australia. </a:t>
            </a:r>
            <a:endParaRPr lang="en-US" sz="6600" b="1" dirty="0">
              <a:latin typeface="Century Gothic" panose="020B0502020202020204" pitchFamily="34" charset="0"/>
            </a:endParaRPr>
          </a:p>
          <a:p>
            <a:pPr marL="0" indent="0" algn="ctr">
              <a:buNone/>
            </a:pPr>
            <a:endParaRPr lang="en-AU" sz="6600" b="1">
              <a:latin typeface="Century Gothic" panose="020B0502020202020204" pitchFamily="34" charset="0"/>
            </a:endParaRPr>
          </a:p>
          <a:p>
            <a:endParaRPr lang="en-AU">
              <a:latin typeface="Century Gothic" panose="020B0502020202020204" pitchFamily="34"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B9254AA-9222-C20B-9D9E-331649448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Tree>
    <p:extLst>
      <p:ext uri="{BB962C8B-B14F-4D97-AF65-F5344CB8AC3E}">
        <p14:creationId xmlns:p14="http://schemas.microsoft.com/office/powerpoint/2010/main" val="382902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873E"/>
        </a:solidFill>
        <a:effectLst/>
      </p:bgPr>
    </p:bg>
    <p:spTree>
      <p:nvGrpSpPr>
        <p:cNvPr id="1" name=""/>
        <p:cNvGrpSpPr/>
        <p:nvPr/>
      </p:nvGrpSpPr>
      <p:grpSpPr>
        <a:xfrm>
          <a:off x="0" y="0"/>
          <a:ext cx="0" cy="0"/>
          <a:chOff x="0" y="0"/>
          <a:chExt cx="0" cy="0"/>
        </a:xfrm>
      </p:grpSpPr>
      <p:pic>
        <p:nvPicPr>
          <p:cNvPr id="9" name="Content Placeholder 5" descr="A black and white background&#10;&#10;Description automatically generated">
            <a:extLst>
              <a:ext uri="{FF2B5EF4-FFF2-40B4-BE49-F238E27FC236}">
                <a16:creationId xmlns:a16="http://schemas.microsoft.com/office/drawing/2014/main" id="{E67EA6EA-F583-E615-023E-D872E7F59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460" y="3606887"/>
            <a:ext cx="3259540" cy="3259540"/>
          </a:xfrm>
          <a:prstGeom prst="rect">
            <a:avLst/>
          </a:prstGeom>
        </p:spPr>
      </p:pic>
      <p:pic>
        <p:nvPicPr>
          <p:cNvPr id="12" name="Content Placeholder 10" descr="A black background with red text&#10;&#10;Description automatically generated">
            <a:extLst>
              <a:ext uri="{FF2B5EF4-FFF2-40B4-BE49-F238E27FC236}">
                <a16:creationId xmlns:a16="http://schemas.microsoft.com/office/drawing/2014/main" id="{2609692F-7976-6782-6D24-7D4E74226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647" y="5818496"/>
            <a:ext cx="2420201" cy="763285"/>
          </a:xfrm>
          <a:prstGeom prst="rect">
            <a:avLst/>
          </a:prstGeom>
        </p:spPr>
      </p:pic>
      <p:sp>
        <p:nvSpPr>
          <p:cNvPr id="15" name="Title 1">
            <a:extLst>
              <a:ext uri="{FF2B5EF4-FFF2-40B4-BE49-F238E27FC236}">
                <a16:creationId xmlns:a16="http://schemas.microsoft.com/office/drawing/2014/main" id="{B568A7F3-4654-F910-3EFB-BD85CBF29FA8}"/>
              </a:ext>
            </a:extLst>
          </p:cNvPr>
          <p:cNvSpPr>
            <a:spLocks noGrp="1"/>
          </p:cNvSpPr>
          <p:nvPr>
            <p:ph type="title"/>
          </p:nvPr>
        </p:nvSpPr>
        <p:spPr>
          <a:xfrm>
            <a:off x="2294021" y="1816422"/>
            <a:ext cx="7603958" cy="2695074"/>
          </a:xfrm>
        </p:spPr>
        <p:txBody>
          <a:bodyPr/>
          <a:lstStyle/>
          <a:p>
            <a:pPr algn="ctr"/>
            <a:r>
              <a:rPr lang="en-US" sz="6600">
                <a:solidFill>
                  <a:schemeClr val="bg1"/>
                </a:solidFill>
                <a:latin typeface="Century Gothic" panose="020B0502020202020204" pitchFamily="34" charset="0"/>
              </a:rPr>
              <a:t>Reducing exposure</a:t>
            </a:r>
            <a:endParaRPr lang="en-AU" sz="6600">
              <a:solidFill>
                <a:schemeClr val="bg1"/>
              </a:solidFill>
              <a:latin typeface="Century Gothic" panose="020B0502020202020204" pitchFamily="34" charset="0"/>
            </a:endParaRPr>
          </a:p>
        </p:txBody>
      </p:sp>
      <p:pic>
        <p:nvPicPr>
          <p:cNvPr id="16" name="Picture 15" descr="A black and white text&#10;&#10;Description automatically generated">
            <a:extLst>
              <a:ext uri="{FF2B5EF4-FFF2-40B4-BE49-F238E27FC236}">
                <a16:creationId xmlns:a16="http://schemas.microsoft.com/office/drawing/2014/main" id="{8AF78640-75BB-D26B-E51F-3F7D0335E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6270" y="319818"/>
            <a:ext cx="1853987" cy="570531"/>
          </a:xfrm>
          <a:prstGeom prst="rect">
            <a:avLst/>
          </a:prstGeom>
        </p:spPr>
      </p:pic>
    </p:spTree>
    <p:extLst>
      <p:ext uri="{BB962C8B-B14F-4D97-AF65-F5344CB8AC3E}">
        <p14:creationId xmlns:p14="http://schemas.microsoft.com/office/powerpoint/2010/main" val="322516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3D8BA-63F4-C8F1-1757-EE08DAE60F27}"/>
              </a:ext>
            </a:extLst>
          </p:cNvPr>
          <p:cNvSpPr>
            <a:spLocks noGrp="1"/>
          </p:cNvSpPr>
          <p:nvPr>
            <p:ph type="title"/>
          </p:nvPr>
        </p:nvSpPr>
        <p:spPr>
          <a:xfrm>
            <a:off x="781050" y="647700"/>
            <a:ext cx="6351270" cy="514350"/>
          </a:xfrm>
        </p:spPr>
        <p:txBody>
          <a:bodyPr/>
          <a:lstStyle/>
          <a:p>
            <a:r>
              <a:rPr lang="en-AU" sz="2800">
                <a:latin typeface="Century Gothic" panose="020B0502020202020204" pitchFamily="34" charset="0"/>
              </a:rPr>
              <a:t>Reduce and manage your risk by:</a:t>
            </a:r>
            <a:endParaRPr lang="en-US" sz="2800">
              <a:latin typeface="Century Gothic" panose="020B0502020202020204"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58D3159-BA1C-869A-718A-7A69A695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125520"/>
            <a:ext cx="2066071" cy="751298"/>
          </a:xfrm>
          <a:prstGeom prst="rect">
            <a:avLst/>
          </a:prstGeom>
        </p:spPr>
      </p:pic>
      <p:sp>
        <p:nvSpPr>
          <p:cNvPr id="2" name="Rectangle: Rounded Corners 1">
            <a:extLst>
              <a:ext uri="{FF2B5EF4-FFF2-40B4-BE49-F238E27FC236}">
                <a16:creationId xmlns:a16="http://schemas.microsoft.com/office/drawing/2014/main" id="{F27E4230-CDFB-C482-6DE8-791827C92780}"/>
              </a:ext>
            </a:extLst>
          </p:cNvPr>
          <p:cNvSpPr/>
          <p:nvPr/>
        </p:nvSpPr>
        <p:spPr>
          <a:xfrm>
            <a:off x="2344202" y="1541294"/>
            <a:ext cx="7503596" cy="1361130"/>
          </a:xfrm>
          <a:prstGeom prst="roundRect">
            <a:avLst/>
          </a:prstGeom>
          <a:solidFill>
            <a:srgbClr val="E5F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a:extLst>
              <a:ext uri="{FF2B5EF4-FFF2-40B4-BE49-F238E27FC236}">
                <a16:creationId xmlns:a16="http://schemas.microsoft.com/office/drawing/2014/main" id="{626D0687-ACC1-9439-4403-CDE5EE8D2515}"/>
              </a:ext>
            </a:extLst>
          </p:cNvPr>
          <p:cNvSpPr txBox="1">
            <a:spLocks/>
          </p:cNvSpPr>
          <p:nvPr/>
        </p:nvSpPr>
        <p:spPr>
          <a:xfrm>
            <a:off x="1633492" y="3649670"/>
            <a:ext cx="8579583" cy="2156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000" b="1">
                <a:effectLst/>
                <a:latin typeface="Century Gothic" panose="020B0502020202020204" pitchFamily="34" charset="0"/>
                <a:ea typeface="Century Gothic" panose="020B0502020202020204" pitchFamily="34" charset="0"/>
                <a:cs typeface="Century Gothic" panose="020B0502020202020204" pitchFamily="34" charset="0"/>
              </a:rPr>
              <a:t>What is the Hierarchy of Controls?</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System for controlling risks in the workplace</a:t>
            </a:r>
          </a:p>
          <a:p>
            <a:pPr>
              <a:lnSpc>
                <a:spcPct val="107000"/>
              </a:lnSpc>
              <a:spcAft>
                <a:spcPts val="800"/>
              </a:spcAft>
              <a:buClr>
                <a:srgbClr val="15873E"/>
              </a:buClr>
            </a:pPr>
            <a:r>
              <a:rPr lang="en-AU" sz="2000">
                <a:latin typeface="Century Gothic" panose="020B0502020202020204" pitchFamily="34" charset="0"/>
                <a:ea typeface="Calibri" panose="020F0502020204030204" pitchFamily="34" charset="0"/>
                <a:cs typeface="Times New Roman" panose="02020603050405020304" pitchFamily="18" charset="0"/>
              </a:rPr>
              <a:t>Control measures ranked from most effective to least effective.</a:t>
            </a:r>
            <a:endParaRPr lang="en-AU" sz="20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Flowchart: Connector 4">
            <a:extLst>
              <a:ext uri="{FF2B5EF4-FFF2-40B4-BE49-F238E27FC236}">
                <a16:creationId xmlns:a16="http://schemas.microsoft.com/office/drawing/2014/main" id="{519023C1-3028-6DC5-D4FF-6ACCFECBDFD6}"/>
              </a:ext>
            </a:extLst>
          </p:cNvPr>
          <p:cNvSpPr/>
          <p:nvPr/>
        </p:nvSpPr>
        <p:spPr>
          <a:xfrm>
            <a:off x="911918" y="3609290"/>
            <a:ext cx="619599" cy="589619"/>
          </a:xfrm>
          <a:prstGeom prst="flowChartConnector">
            <a:avLst/>
          </a:prstGeom>
          <a:noFill/>
          <a:ln>
            <a:solidFill>
              <a:srgbClr val="158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green letter i on a black background&#10;&#10;Description automatically generated">
            <a:extLst>
              <a:ext uri="{FF2B5EF4-FFF2-40B4-BE49-F238E27FC236}">
                <a16:creationId xmlns:a16="http://schemas.microsoft.com/office/drawing/2014/main" id="{69CC36BA-445C-B290-1C0C-EF730A0F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88" y="3649670"/>
            <a:ext cx="508858" cy="508858"/>
          </a:xfrm>
          <a:prstGeom prst="rect">
            <a:avLst/>
          </a:prstGeom>
        </p:spPr>
      </p:pic>
      <p:sp>
        <p:nvSpPr>
          <p:cNvPr id="11" name="Content Placeholder 2">
            <a:extLst>
              <a:ext uri="{FF2B5EF4-FFF2-40B4-BE49-F238E27FC236}">
                <a16:creationId xmlns:a16="http://schemas.microsoft.com/office/drawing/2014/main" id="{17AAACC5-6AC6-EE39-DE5E-0C608CD0B59C}"/>
              </a:ext>
            </a:extLst>
          </p:cNvPr>
          <p:cNvSpPr>
            <a:spLocks noGrp="1"/>
          </p:cNvSpPr>
          <p:nvPr>
            <p:ph idx="1"/>
          </p:nvPr>
        </p:nvSpPr>
        <p:spPr>
          <a:xfrm>
            <a:off x="3375872" y="1929770"/>
            <a:ext cx="6171180" cy="558748"/>
          </a:xfrm>
        </p:spPr>
        <p:txBody>
          <a:bodyPr>
            <a:noAutofit/>
          </a:bodyPr>
          <a:lstStyle/>
          <a:p>
            <a:pPr marL="0" indent="0">
              <a:lnSpc>
                <a:spcPct val="107000"/>
              </a:lnSpc>
              <a:spcAft>
                <a:spcPts val="800"/>
              </a:spcAft>
              <a:buNone/>
            </a:pPr>
            <a:r>
              <a:rPr lang="en-AU" sz="2800" b="1">
                <a:latin typeface="Century Gothic" panose="020B0502020202020204" pitchFamily="34" charset="0"/>
                <a:ea typeface="Century Gothic" panose="020B0502020202020204" pitchFamily="34" charset="0"/>
                <a:cs typeface="Century Gothic" panose="020B0502020202020204" pitchFamily="34" charset="0"/>
              </a:rPr>
              <a:t>F</a:t>
            </a:r>
            <a:r>
              <a:rPr lang="en-AU" sz="2800" b="1">
                <a:effectLst/>
                <a:latin typeface="Century Gothic" panose="020B0502020202020204" pitchFamily="34" charset="0"/>
                <a:ea typeface="Century Gothic" panose="020B0502020202020204" pitchFamily="34" charset="0"/>
                <a:cs typeface="Century Gothic" panose="020B0502020202020204" pitchFamily="34" charset="0"/>
              </a:rPr>
              <a:t>ollowing the Hierarchy of Controls</a:t>
            </a:r>
            <a:endParaRPr lang="en-AU" sz="2800" b="1">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5" name="Picture 14" descr="A green and black triangle&#10;&#10;Description automatically generated">
            <a:extLst>
              <a:ext uri="{FF2B5EF4-FFF2-40B4-BE49-F238E27FC236}">
                <a16:creationId xmlns:a16="http://schemas.microsoft.com/office/drawing/2014/main" id="{ED64D19C-402B-24F5-08CB-FF4F87B1D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8863" y="1774727"/>
            <a:ext cx="952502" cy="952502"/>
          </a:xfrm>
          <a:prstGeom prst="rect">
            <a:avLst/>
          </a:prstGeom>
        </p:spPr>
      </p:pic>
    </p:spTree>
    <p:extLst>
      <p:ext uri="{BB962C8B-B14F-4D97-AF65-F5344CB8AC3E}">
        <p14:creationId xmlns:p14="http://schemas.microsoft.com/office/powerpoint/2010/main" val="175629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b42bbe0-fae9-4ddb-8ba5-42fa375dc076">
      <UserInfo>
        <DisplayName>Elizabeth Early</DisplayName>
        <AccountId>35</AccountId>
        <AccountType/>
      </UserInfo>
    </SharedWithUsers>
    <MediaLengthInSeconds xmlns="a659f25d-aa46-406a-9d3c-17ea85d1b1da" xsi:nil="true"/>
    <StatusofDocument xmlns="a659f25d-aa46-406a-9d3c-17ea85d1b1da" xsi:nil="true"/>
    <_ip_UnifiedCompliancePolicyUIAction xmlns="http://schemas.microsoft.com/sharepoint/v3" xsi:nil="true"/>
    <lcf76f155ced4ddcb4097134ff3c332f xmlns="a659f25d-aa46-406a-9d3c-17ea85d1b1da">
      <Terms xmlns="http://schemas.microsoft.com/office/infopath/2007/PartnerControls"/>
    </lcf76f155ced4ddcb4097134ff3c332f>
    <TaxCatchAll xmlns="eb42bbe0-fae9-4ddb-8ba5-42fa375dc076"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3B85734AD81E4AB904B452E26E57E5" ma:contentTypeVersion="18" ma:contentTypeDescription="Create a new document." ma:contentTypeScope="" ma:versionID="db2099222c4332faf44c6f85120d2109">
  <xsd:schema xmlns:xsd="http://www.w3.org/2001/XMLSchema" xmlns:xs="http://www.w3.org/2001/XMLSchema" xmlns:p="http://schemas.microsoft.com/office/2006/metadata/properties" xmlns:ns1="http://schemas.microsoft.com/sharepoint/v3" xmlns:ns2="a659f25d-aa46-406a-9d3c-17ea85d1b1da" xmlns:ns3="eb42bbe0-fae9-4ddb-8ba5-42fa375dc076" targetNamespace="http://schemas.microsoft.com/office/2006/metadata/properties" ma:root="true" ma:fieldsID="cc41219dd9ea1192adb411029a01d9b8" ns1:_="" ns2:_="" ns3:_="">
    <xsd:import namespace="http://schemas.microsoft.com/sharepoint/v3"/>
    <xsd:import namespace="a659f25d-aa46-406a-9d3c-17ea85d1b1da"/>
    <xsd:import namespace="eb42bbe0-fae9-4ddb-8ba5-42fa375dc0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StatusofDocument"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9f25d-aa46-406a-9d3c-17ea85d1b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StatusofDocument" ma:index="14" nillable="true" ma:displayName="Status of Document" ma:format="Dropdown" ma:internalName="StatusofDocument">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ca14a6b-f780-48d9-bc37-2b98b61cd8a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42bbe0-fae9-4ddb-8ba5-42fa375dc0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0b80ebb-b320-41eb-8c99-adaf49cc2456}" ma:internalName="TaxCatchAll" ma:showField="CatchAllData" ma:web="eb42bbe0-fae9-4ddb-8ba5-42fa375dc0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2DED1-8B3D-46A7-A217-A3107B147E0E}">
  <ds:schemaRefs>
    <ds:schemaRef ds:uri="a659f25d-aa46-406a-9d3c-17ea85d1b1da"/>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eb42bbe0-fae9-4ddb-8ba5-42fa375dc076"/>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84156A7-CE3B-4CE6-A594-8D0A569EC618}">
  <ds:schemaRefs>
    <ds:schemaRef ds:uri="a659f25d-aa46-406a-9d3c-17ea85d1b1da"/>
    <ds:schemaRef ds:uri="eb42bbe0-fae9-4ddb-8ba5-42fa375dc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B66610-EC18-4C7C-86A3-28DAE2094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1635</Words>
  <Application>Microsoft Office PowerPoint</Application>
  <PresentationFormat>Widescreen</PresentationFormat>
  <Paragraphs>161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Segoe UI</vt:lpstr>
      <vt:lpstr>Symbol</vt:lpstr>
      <vt:lpstr>Office Theme</vt:lpstr>
      <vt:lpstr>Silica dust in The Tunnelling industry </vt:lpstr>
      <vt:lpstr>Toolbox Talk: Overview</vt:lpstr>
      <vt:lpstr>PowerPoint Presentation</vt:lpstr>
      <vt:lpstr>What is silica?</vt:lpstr>
      <vt:lpstr>What is silica dust?</vt:lpstr>
      <vt:lpstr>Why is silica dust harmful?</vt:lpstr>
      <vt:lpstr>PowerPoint Presentation</vt:lpstr>
      <vt:lpstr>Reducing exposure</vt:lpstr>
      <vt:lpstr>Reduce and manage your risk by:</vt:lpstr>
      <vt:lpstr>PowerPoint Presentation</vt:lpstr>
      <vt:lpstr>PowerPoint Presentation</vt:lpstr>
      <vt:lpstr>PowerPoint Presentation</vt:lpstr>
      <vt:lpstr>PowerPoint Presentation</vt:lpstr>
      <vt:lpstr>PowerPoint Presentation</vt:lpstr>
      <vt:lpstr>PowerPoint Presentation</vt:lpstr>
      <vt:lpstr> What could you be doing differently in the workplace to reduce your exposure to silica dust?</vt:lpstr>
      <vt:lpstr>Takeaways from today</vt:lpstr>
      <vt:lpstr>For more information w: lungfoundation.com.au p: free call 1800 654 301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your mates and your exposure to silica dust at work</dc:title>
  <dc:creator/>
  <cp:lastModifiedBy/>
  <cp:revision>8</cp:revision>
  <dcterms:created xsi:type="dcterms:W3CDTF">2023-08-10T05:10:12Z</dcterms:created>
  <dcterms:modified xsi:type="dcterms:W3CDTF">2023-09-27T05:59:22Z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0x0101002B3B85734AD81E4AB904B452E26E57E5</vt:lpwstr>
  </property>
  <property fmtid="{D5CDD505-2E9C-101B-9397-08002B2CF9AE}" pid="3" name="MediaServiceImageTags">
    <vt:lpwstr/>
  </property>
  <property fmtid="{D5CDD505-2E9C-101B-9397-08002B2CF9AE}" pid="4" name="Order">
    <vt:r8>15116000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