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375" r:id="rId2"/>
    <p:sldId id="376" r:id="rId3"/>
    <p:sldId id="377" r:id="rId4"/>
    <p:sldId id="379" r:id="rId5"/>
    <p:sldId id="38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021" autoAdjust="0"/>
    <p:restoredTop sz="94570"/>
  </p:normalViewPr>
  <p:slideViewPr>
    <p:cSldViewPr snapToGrid="0" snapToObjects="1"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C5ADC5-C09A-4A2D-B52D-7AC48556E826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AU"/>
        </a:p>
      </dgm:t>
    </dgm:pt>
    <dgm:pt modelId="{26418886-E002-445C-B544-BF0E885E862A}">
      <dgm:prSet phldrT="[Text]"/>
      <dgm:spPr/>
      <dgm:t>
        <a:bodyPr/>
        <a:lstStyle/>
        <a:p>
          <a:r>
            <a:rPr lang="en-AU" dirty="0" smtClean="0"/>
            <a:t>Consensus diagnosis</a:t>
          </a:r>
          <a:endParaRPr lang="en-AU" dirty="0"/>
        </a:p>
      </dgm:t>
    </dgm:pt>
    <dgm:pt modelId="{7852B5AC-F3E1-48D7-899B-2BBE1FDC696F}" type="parTrans" cxnId="{5BE777C1-530F-40A4-A3FC-949FDFBCBE36}">
      <dgm:prSet/>
      <dgm:spPr/>
      <dgm:t>
        <a:bodyPr/>
        <a:lstStyle/>
        <a:p>
          <a:endParaRPr lang="en-AU"/>
        </a:p>
      </dgm:t>
    </dgm:pt>
    <dgm:pt modelId="{56D4DFA1-3BE9-454D-BCE5-F5D066C30BDE}" type="sibTrans" cxnId="{5BE777C1-530F-40A4-A3FC-949FDFBCBE36}">
      <dgm:prSet/>
      <dgm:spPr/>
      <dgm:t>
        <a:bodyPr/>
        <a:lstStyle/>
        <a:p>
          <a:endParaRPr lang="en-AU"/>
        </a:p>
      </dgm:t>
    </dgm:pt>
    <dgm:pt modelId="{6BB025C1-7DE9-44E4-8173-FF3A9BFBBBE5}">
      <dgm:prSet phldrT="[Text]"/>
      <dgm:spPr/>
      <dgm:t>
        <a:bodyPr/>
        <a:lstStyle/>
        <a:p>
          <a:r>
            <a:rPr lang="en-AU" dirty="0" smtClean="0"/>
            <a:t>Research terminology</a:t>
          </a:r>
          <a:endParaRPr lang="en-AU" dirty="0"/>
        </a:p>
      </dgm:t>
    </dgm:pt>
    <dgm:pt modelId="{1A82D576-6487-4739-9BF6-E92A834F83EF}" type="parTrans" cxnId="{A28F5AE7-5214-4E90-B15B-E396121C8DE2}">
      <dgm:prSet/>
      <dgm:spPr/>
      <dgm:t>
        <a:bodyPr/>
        <a:lstStyle/>
        <a:p>
          <a:endParaRPr lang="en-AU"/>
        </a:p>
      </dgm:t>
    </dgm:pt>
    <dgm:pt modelId="{5ED15F06-E858-487D-9DAC-E0B38FCEBB52}" type="sibTrans" cxnId="{A28F5AE7-5214-4E90-B15B-E396121C8DE2}">
      <dgm:prSet/>
      <dgm:spPr/>
      <dgm:t>
        <a:bodyPr/>
        <a:lstStyle/>
        <a:p>
          <a:endParaRPr lang="en-AU"/>
        </a:p>
      </dgm:t>
    </dgm:pt>
    <dgm:pt modelId="{D26C88A1-CA7E-428B-A513-CF44530A1C00}">
      <dgm:prSet phldrT="[Text]"/>
      <dgm:spPr/>
      <dgm:t>
        <a:bodyPr/>
        <a:lstStyle/>
        <a:p>
          <a:r>
            <a:rPr lang="en-AU" dirty="0" smtClean="0"/>
            <a:t>Diagnostic confidence</a:t>
          </a:r>
          <a:endParaRPr lang="en-AU" dirty="0"/>
        </a:p>
      </dgm:t>
    </dgm:pt>
    <dgm:pt modelId="{770E7D64-0B31-4C43-9A6D-5CEF7A809130}" type="parTrans" cxnId="{FA7E7CC1-8378-4DAE-8E44-0211ACF7D1D8}">
      <dgm:prSet/>
      <dgm:spPr/>
      <dgm:t>
        <a:bodyPr/>
        <a:lstStyle/>
        <a:p>
          <a:endParaRPr lang="en-AU"/>
        </a:p>
      </dgm:t>
    </dgm:pt>
    <dgm:pt modelId="{B8666D66-F6F3-4489-9660-7E91AB16FEC8}" type="sibTrans" cxnId="{FA7E7CC1-8378-4DAE-8E44-0211ACF7D1D8}">
      <dgm:prSet/>
      <dgm:spPr/>
      <dgm:t>
        <a:bodyPr/>
        <a:lstStyle/>
        <a:p>
          <a:endParaRPr lang="en-AU"/>
        </a:p>
      </dgm:t>
    </dgm:pt>
    <dgm:pt modelId="{24768824-6C1A-41D3-84FA-3BDB0B6CE471}">
      <dgm:prSet phldrT="[Text]"/>
      <dgm:spPr/>
      <dgm:t>
        <a:bodyPr/>
        <a:lstStyle/>
        <a:p>
          <a:r>
            <a:rPr lang="en-AU" dirty="0" smtClean="0"/>
            <a:t>Differential diagnosis</a:t>
          </a:r>
          <a:endParaRPr lang="en-AU" dirty="0"/>
        </a:p>
      </dgm:t>
    </dgm:pt>
    <dgm:pt modelId="{263F552A-8288-4732-B28F-76352C6CF397}" type="parTrans" cxnId="{9F918D0B-5D39-4D1C-844F-BC258DC20F00}">
      <dgm:prSet/>
      <dgm:spPr/>
      <dgm:t>
        <a:bodyPr/>
        <a:lstStyle/>
        <a:p>
          <a:endParaRPr lang="en-AU"/>
        </a:p>
      </dgm:t>
    </dgm:pt>
    <dgm:pt modelId="{7A6329E2-5129-4D68-BB4D-904D7E54D026}" type="sibTrans" cxnId="{9F918D0B-5D39-4D1C-844F-BC258DC20F00}">
      <dgm:prSet/>
      <dgm:spPr/>
      <dgm:t>
        <a:bodyPr/>
        <a:lstStyle/>
        <a:p>
          <a:endParaRPr lang="en-AU"/>
        </a:p>
      </dgm:t>
    </dgm:pt>
    <dgm:pt modelId="{F1C7D338-4DA7-43EB-A808-F530A000E663}">
      <dgm:prSet phldrT="[Text]"/>
      <dgm:spPr/>
      <dgm:t>
        <a:bodyPr/>
        <a:lstStyle/>
        <a:p>
          <a:r>
            <a:rPr lang="en-AU" dirty="0" smtClean="0"/>
            <a:t>Disease behaviour</a:t>
          </a:r>
          <a:endParaRPr lang="en-AU" dirty="0"/>
        </a:p>
      </dgm:t>
    </dgm:pt>
    <dgm:pt modelId="{5DD9A280-1A7F-4553-B95D-8B027C409FB0}" type="parTrans" cxnId="{A6FBB304-2024-4E30-8897-834AA8D4363E}">
      <dgm:prSet/>
      <dgm:spPr/>
      <dgm:t>
        <a:bodyPr/>
        <a:lstStyle/>
        <a:p>
          <a:endParaRPr lang="en-AU"/>
        </a:p>
      </dgm:t>
    </dgm:pt>
    <dgm:pt modelId="{B40B59F6-459B-49C4-9D54-10F92588CEAC}" type="sibTrans" cxnId="{A6FBB304-2024-4E30-8897-834AA8D4363E}">
      <dgm:prSet/>
      <dgm:spPr/>
      <dgm:t>
        <a:bodyPr/>
        <a:lstStyle/>
        <a:p>
          <a:endParaRPr lang="en-AU"/>
        </a:p>
      </dgm:t>
    </dgm:pt>
    <dgm:pt modelId="{23DC6332-7B05-4CF8-A488-7A1AB6EB1201}">
      <dgm:prSet phldrT="[Text]"/>
      <dgm:spPr/>
      <dgm:t>
        <a:bodyPr/>
        <a:lstStyle/>
        <a:p>
          <a:r>
            <a:rPr lang="en-AU" dirty="0" smtClean="0"/>
            <a:t>Suggested management &amp; therapeutic goal</a:t>
          </a:r>
          <a:endParaRPr lang="en-AU" dirty="0"/>
        </a:p>
      </dgm:t>
    </dgm:pt>
    <dgm:pt modelId="{64E6ECA5-F58A-45AE-93B6-6EC0B0B71115}" type="parTrans" cxnId="{F29C04E8-1CF7-417C-86A7-7FCD6E0A1C8A}">
      <dgm:prSet/>
      <dgm:spPr/>
      <dgm:t>
        <a:bodyPr/>
        <a:lstStyle/>
        <a:p>
          <a:endParaRPr lang="en-AU"/>
        </a:p>
      </dgm:t>
    </dgm:pt>
    <dgm:pt modelId="{AA2BAB51-B52A-40E1-8D48-71489D9B9C2D}" type="sibTrans" cxnId="{F29C04E8-1CF7-417C-86A7-7FCD6E0A1C8A}">
      <dgm:prSet/>
      <dgm:spPr/>
      <dgm:t>
        <a:bodyPr/>
        <a:lstStyle/>
        <a:p>
          <a:endParaRPr lang="en-AU"/>
        </a:p>
      </dgm:t>
    </dgm:pt>
    <dgm:pt modelId="{0AA659E3-6D85-4393-B094-8B17435E155B}" type="pres">
      <dgm:prSet presAssocID="{DEC5ADC5-C09A-4A2D-B52D-7AC48556E82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322BB41A-48B3-4E26-A236-399326847998}" type="pres">
      <dgm:prSet presAssocID="{26418886-E002-445C-B544-BF0E885E862A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05269B5F-6E31-41C5-ADC3-58A073E15182}" type="pres">
      <dgm:prSet presAssocID="{56D4DFA1-3BE9-454D-BCE5-F5D066C30BDE}" presName="parTxOnlySpace" presStyleCnt="0"/>
      <dgm:spPr/>
    </dgm:pt>
    <dgm:pt modelId="{FAA6DA07-05C6-4BF3-968A-4EEE945E01B6}" type="pres">
      <dgm:prSet presAssocID="{6BB025C1-7DE9-44E4-8173-FF3A9BFBBBE5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62DA0F94-73CF-4C59-AB49-A74699ECF461}" type="pres">
      <dgm:prSet presAssocID="{5ED15F06-E858-487D-9DAC-E0B38FCEBB52}" presName="parTxOnlySpace" presStyleCnt="0"/>
      <dgm:spPr/>
    </dgm:pt>
    <dgm:pt modelId="{73254C4F-CC87-46A9-A8C4-54A123673D78}" type="pres">
      <dgm:prSet presAssocID="{D26C88A1-CA7E-428B-A513-CF44530A1C00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658D2816-D044-4852-886E-7650E5EC2970}" type="pres">
      <dgm:prSet presAssocID="{B8666D66-F6F3-4489-9660-7E91AB16FEC8}" presName="parTxOnlySpace" presStyleCnt="0"/>
      <dgm:spPr/>
    </dgm:pt>
    <dgm:pt modelId="{AE941611-FFCE-448A-9BE9-64A72992279A}" type="pres">
      <dgm:prSet presAssocID="{24768824-6C1A-41D3-84FA-3BDB0B6CE471}" presName="parTxOnly" presStyleLbl="node1" presStyleIdx="3" presStyleCnt="6" custLinFactNeighborY="663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1A81E60E-A9CF-4689-90D3-4AEA61850E98}" type="pres">
      <dgm:prSet presAssocID="{7A6329E2-5129-4D68-BB4D-904D7E54D026}" presName="parTxOnlySpace" presStyleCnt="0"/>
      <dgm:spPr/>
    </dgm:pt>
    <dgm:pt modelId="{5FB86EC8-87DD-4419-91DC-3AC4D80F7F69}" type="pres">
      <dgm:prSet presAssocID="{F1C7D338-4DA7-43EB-A808-F530A000E663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CC309885-940A-4BBB-B108-22845AFDDBE1}" type="pres">
      <dgm:prSet presAssocID="{B40B59F6-459B-49C4-9D54-10F92588CEAC}" presName="parTxOnlySpace" presStyleCnt="0"/>
      <dgm:spPr/>
    </dgm:pt>
    <dgm:pt modelId="{C6E555CF-8D8E-4409-9CF1-A0E3144B1395}" type="pres">
      <dgm:prSet presAssocID="{23DC6332-7B05-4CF8-A488-7A1AB6EB1201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54946C84-E641-0948-AC49-4A4DD1FDA573}" type="presOf" srcId="{24768824-6C1A-41D3-84FA-3BDB0B6CE471}" destId="{AE941611-FFCE-448A-9BE9-64A72992279A}" srcOrd="0" destOrd="0" presId="urn:microsoft.com/office/officeart/2005/8/layout/chevron1"/>
    <dgm:cxn modelId="{33EA3A9C-3990-6041-98AE-55B1EF19007A}" type="presOf" srcId="{6BB025C1-7DE9-44E4-8173-FF3A9BFBBBE5}" destId="{FAA6DA07-05C6-4BF3-968A-4EEE945E01B6}" srcOrd="0" destOrd="0" presId="urn:microsoft.com/office/officeart/2005/8/layout/chevron1"/>
    <dgm:cxn modelId="{A6FBB304-2024-4E30-8897-834AA8D4363E}" srcId="{DEC5ADC5-C09A-4A2D-B52D-7AC48556E826}" destId="{F1C7D338-4DA7-43EB-A808-F530A000E663}" srcOrd="4" destOrd="0" parTransId="{5DD9A280-1A7F-4553-B95D-8B027C409FB0}" sibTransId="{B40B59F6-459B-49C4-9D54-10F92588CEAC}"/>
    <dgm:cxn modelId="{A28F5AE7-5214-4E90-B15B-E396121C8DE2}" srcId="{DEC5ADC5-C09A-4A2D-B52D-7AC48556E826}" destId="{6BB025C1-7DE9-44E4-8173-FF3A9BFBBBE5}" srcOrd="1" destOrd="0" parTransId="{1A82D576-6487-4739-9BF6-E92A834F83EF}" sibTransId="{5ED15F06-E858-487D-9DAC-E0B38FCEBB52}"/>
    <dgm:cxn modelId="{5BE777C1-530F-40A4-A3FC-949FDFBCBE36}" srcId="{DEC5ADC5-C09A-4A2D-B52D-7AC48556E826}" destId="{26418886-E002-445C-B544-BF0E885E862A}" srcOrd="0" destOrd="0" parTransId="{7852B5AC-F3E1-48D7-899B-2BBE1FDC696F}" sibTransId="{56D4DFA1-3BE9-454D-BCE5-F5D066C30BDE}"/>
    <dgm:cxn modelId="{6AF11FB8-0498-8245-B02E-2EFECFB3A2CF}" type="presOf" srcId="{23DC6332-7B05-4CF8-A488-7A1AB6EB1201}" destId="{C6E555CF-8D8E-4409-9CF1-A0E3144B1395}" srcOrd="0" destOrd="0" presId="urn:microsoft.com/office/officeart/2005/8/layout/chevron1"/>
    <dgm:cxn modelId="{9A0765B9-7595-574C-9404-5F0120411CF5}" type="presOf" srcId="{26418886-E002-445C-B544-BF0E885E862A}" destId="{322BB41A-48B3-4E26-A236-399326847998}" srcOrd="0" destOrd="0" presId="urn:microsoft.com/office/officeart/2005/8/layout/chevron1"/>
    <dgm:cxn modelId="{E3616643-AB4F-9D44-B28C-CCB604414608}" type="presOf" srcId="{DEC5ADC5-C09A-4A2D-B52D-7AC48556E826}" destId="{0AA659E3-6D85-4393-B094-8B17435E155B}" srcOrd="0" destOrd="0" presId="urn:microsoft.com/office/officeart/2005/8/layout/chevron1"/>
    <dgm:cxn modelId="{9F918D0B-5D39-4D1C-844F-BC258DC20F00}" srcId="{DEC5ADC5-C09A-4A2D-B52D-7AC48556E826}" destId="{24768824-6C1A-41D3-84FA-3BDB0B6CE471}" srcOrd="3" destOrd="0" parTransId="{263F552A-8288-4732-B28F-76352C6CF397}" sibTransId="{7A6329E2-5129-4D68-BB4D-904D7E54D026}"/>
    <dgm:cxn modelId="{F29C04E8-1CF7-417C-86A7-7FCD6E0A1C8A}" srcId="{DEC5ADC5-C09A-4A2D-B52D-7AC48556E826}" destId="{23DC6332-7B05-4CF8-A488-7A1AB6EB1201}" srcOrd="5" destOrd="0" parTransId="{64E6ECA5-F58A-45AE-93B6-6EC0B0B71115}" sibTransId="{AA2BAB51-B52A-40E1-8D48-71489D9B9C2D}"/>
    <dgm:cxn modelId="{CC7DECAE-C5D2-6D44-8CBF-3CFD13C64DB8}" type="presOf" srcId="{F1C7D338-4DA7-43EB-A808-F530A000E663}" destId="{5FB86EC8-87DD-4419-91DC-3AC4D80F7F69}" srcOrd="0" destOrd="0" presId="urn:microsoft.com/office/officeart/2005/8/layout/chevron1"/>
    <dgm:cxn modelId="{DCD9B701-87C9-6E4A-A8CB-33DD777B8E3A}" type="presOf" srcId="{D26C88A1-CA7E-428B-A513-CF44530A1C00}" destId="{73254C4F-CC87-46A9-A8C4-54A123673D78}" srcOrd="0" destOrd="0" presId="urn:microsoft.com/office/officeart/2005/8/layout/chevron1"/>
    <dgm:cxn modelId="{FA7E7CC1-8378-4DAE-8E44-0211ACF7D1D8}" srcId="{DEC5ADC5-C09A-4A2D-B52D-7AC48556E826}" destId="{D26C88A1-CA7E-428B-A513-CF44530A1C00}" srcOrd="2" destOrd="0" parTransId="{770E7D64-0B31-4C43-9A6D-5CEF7A809130}" sibTransId="{B8666D66-F6F3-4489-9660-7E91AB16FEC8}"/>
    <dgm:cxn modelId="{94765F74-FAFD-5C42-A4A6-2F5DAAEB2FEF}" type="presParOf" srcId="{0AA659E3-6D85-4393-B094-8B17435E155B}" destId="{322BB41A-48B3-4E26-A236-399326847998}" srcOrd="0" destOrd="0" presId="urn:microsoft.com/office/officeart/2005/8/layout/chevron1"/>
    <dgm:cxn modelId="{D94F030C-B283-3B4D-B0C6-70F88022B74D}" type="presParOf" srcId="{0AA659E3-6D85-4393-B094-8B17435E155B}" destId="{05269B5F-6E31-41C5-ADC3-58A073E15182}" srcOrd="1" destOrd="0" presId="urn:microsoft.com/office/officeart/2005/8/layout/chevron1"/>
    <dgm:cxn modelId="{39F891BA-B1C0-F64D-B7DE-5C9B1DDEC83F}" type="presParOf" srcId="{0AA659E3-6D85-4393-B094-8B17435E155B}" destId="{FAA6DA07-05C6-4BF3-968A-4EEE945E01B6}" srcOrd="2" destOrd="0" presId="urn:microsoft.com/office/officeart/2005/8/layout/chevron1"/>
    <dgm:cxn modelId="{EE2D5F69-8E46-1D43-8153-D92248A5DB53}" type="presParOf" srcId="{0AA659E3-6D85-4393-B094-8B17435E155B}" destId="{62DA0F94-73CF-4C59-AB49-A74699ECF461}" srcOrd="3" destOrd="0" presId="urn:microsoft.com/office/officeart/2005/8/layout/chevron1"/>
    <dgm:cxn modelId="{88D1526F-46AA-A947-8F5C-792B223B5AE2}" type="presParOf" srcId="{0AA659E3-6D85-4393-B094-8B17435E155B}" destId="{73254C4F-CC87-46A9-A8C4-54A123673D78}" srcOrd="4" destOrd="0" presId="urn:microsoft.com/office/officeart/2005/8/layout/chevron1"/>
    <dgm:cxn modelId="{4DDCDEC5-D907-BF40-AB3A-B77BE00BBE1A}" type="presParOf" srcId="{0AA659E3-6D85-4393-B094-8B17435E155B}" destId="{658D2816-D044-4852-886E-7650E5EC2970}" srcOrd="5" destOrd="0" presId="urn:microsoft.com/office/officeart/2005/8/layout/chevron1"/>
    <dgm:cxn modelId="{D3B6FDF0-87DF-C247-8629-638778FFB60D}" type="presParOf" srcId="{0AA659E3-6D85-4393-B094-8B17435E155B}" destId="{AE941611-FFCE-448A-9BE9-64A72992279A}" srcOrd="6" destOrd="0" presId="urn:microsoft.com/office/officeart/2005/8/layout/chevron1"/>
    <dgm:cxn modelId="{B17EBBC1-743D-6543-B41B-3054FD8C6148}" type="presParOf" srcId="{0AA659E3-6D85-4393-B094-8B17435E155B}" destId="{1A81E60E-A9CF-4689-90D3-4AEA61850E98}" srcOrd="7" destOrd="0" presId="urn:microsoft.com/office/officeart/2005/8/layout/chevron1"/>
    <dgm:cxn modelId="{9C0F1B2C-D8DA-D44D-A507-E1187C8BE29B}" type="presParOf" srcId="{0AA659E3-6D85-4393-B094-8B17435E155B}" destId="{5FB86EC8-87DD-4419-91DC-3AC4D80F7F69}" srcOrd="8" destOrd="0" presId="urn:microsoft.com/office/officeart/2005/8/layout/chevron1"/>
    <dgm:cxn modelId="{72ABDBB6-4667-DB4F-8C4B-7FB4F3D824E7}" type="presParOf" srcId="{0AA659E3-6D85-4393-B094-8B17435E155B}" destId="{CC309885-940A-4BBB-B108-22845AFDDBE1}" srcOrd="9" destOrd="0" presId="urn:microsoft.com/office/officeart/2005/8/layout/chevron1"/>
    <dgm:cxn modelId="{8DB02D45-FDD1-5948-9C58-7D99E1124AE5}" type="presParOf" srcId="{0AA659E3-6D85-4393-B094-8B17435E155B}" destId="{C6E555CF-8D8E-4409-9CF1-A0E3144B1395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2BB41A-48B3-4E26-A236-399326847998}">
      <dsp:nvSpPr>
        <dsp:cNvPr id="0" name=""/>
        <dsp:cNvSpPr/>
      </dsp:nvSpPr>
      <dsp:spPr>
        <a:xfrm>
          <a:off x="4429" y="83159"/>
          <a:ext cx="1647778" cy="659111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100" kern="1200" dirty="0" smtClean="0"/>
            <a:t>Consensus diagnosis</a:t>
          </a:r>
          <a:endParaRPr lang="en-AU" sz="1100" kern="1200" dirty="0"/>
        </a:p>
      </dsp:txBody>
      <dsp:txXfrm>
        <a:off x="333985" y="83159"/>
        <a:ext cx="988667" cy="659111"/>
      </dsp:txXfrm>
    </dsp:sp>
    <dsp:sp modelId="{FAA6DA07-05C6-4BF3-968A-4EEE945E01B6}">
      <dsp:nvSpPr>
        <dsp:cNvPr id="0" name=""/>
        <dsp:cNvSpPr/>
      </dsp:nvSpPr>
      <dsp:spPr>
        <a:xfrm>
          <a:off x="1487430" y="83159"/>
          <a:ext cx="1647778" cy="659111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100" kern="1200" dirty="0" smtClean="0"/>
            <a:t>Research terminology</a:t>
          </a:r>
          <a:endParaRPr lang="en-AU" sz="1100" kern="1200" dirty="0"/>
        </a:p>
      </dsp:txBody>
      <dsp:txXfrm>
        <a:off x="1816986" y="83159"/>
        <a:ext cx="988667" cy="659111"/>
      </dsp:txXfrm>
    </dsp:sp>
    <dsp:sp modelId="{73254C4F-CC87-46A9-A8C4-54A123673D78}">
      <dsp:nvSpPr>
        <dsp:cNvPr id="0" name=""/>
        <dsp:cNvSpPr/>
      </dsp:nvSpPr>
      <dsp:spPr>
        <a:xfrm>
          <a:off x="2970431" y="83159"/>
          <a:ext cx="1647778" cy="659111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100" kern="1200" dirty="0" smtClean="0"/>
            <a:t>Diagnostic confidence</a:t>
          </a:r>
          <a:endParaRPr lang="en-AU" sz="1100" kern="1200" dirty="0"/>
        </a:p>
      </dsp:txBody>
      <dsp:txXfrm>
        <a:off x="3299987" y="83159"/>
        <a:ext cx="988667" cy="659111"/>
      </dsp:txXfrm>
    </dsp:sp>
    <dsp:sp modelId="{AE941611-FFCE-448A-9BE9-64A72992279A}">
      <dsp:nvSpPr>
        <dsp:cNvPr id="0" name=""/>
        <dsp:cNvSpPr/>
      </dsp:nvSpPr>
      <dsp:spPr>
        <a:xfrm>
          <a:off x="4453432" y="126898"/>
          <a:ext cx="1647778" cy="659111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100" kern="1200" dirty="0" smtClean="0"/>
            <a:t>Differential diagnosis</a:t>
          </a:r>
          <a:endParaRPr lang="en-AU" sz="1100" kern="1200" dirty="0"/>
        </a:p>
      </dsp:txBody>
      <dsp:txXfrm>
        <a:off x="4782988" y="126898"/>
        <a:ext cx="988667" cy="659111"/>
      </dsp:txXfrm>
    </dsp:sp>
    <dsp:sp modelId="{5FB86EC8-87DD-4419-91DC-3AC4D80F7F69}">
      <dsp:nvSpPr>
        <dsp:cNvPr id="0" name=""/>
        <dsp:cNvSpPr/>
      </dsp:nvSpPr>
      <dsp:spPr>
        <a:xfrm>
          <a:off x="5936432" y="83159"/>
          <a:ext cx="1647778" cy="659111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100" kern="1200" dirty="0" smtClean="0"/>
            <a:t>Disease behaviour</a:t>
          </a:r>
          <a:endParaRPr lang="en-AU" sz="1100" kern="1200" dirty="0"/>
        </a:p>
      </dsp:txBody>
      <dsp:txXfrm>
        <a:off x="6265988" y="83159"/>
        <a:ext cx="988667" cy="659111"/>
      </dsp:txXfrm>
    </dsp:sp>
    <dsp:sp modelId="{C6E555CF-8D8E-4409-9CF1-A0E3144B1395}">
      <dsp:nvSpPr>
        <dsp:cNvPr id="0" name=""/>
        <dsp:cNvSpPr/>
      </dsp:nvSpPr>
      <dsp:spPr>
        <a:xfrm>
          <a:off x="7419433" y="83159"/>
          <a:ext cx="1647778" cy="659111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100" kern="1200" dirty="0" smtClean="0"/>
            <a:t>Suggested management &amp; therapeutic goal</a:t>
          </a:r>
          <a:endParaRPr lang="en-AU" sz="1100" kern="1200" dirty="0"/>
        </a:p>
      </dsp:txBody>
      <dsp:txXfrm>
        <a:off x="7748989" y="83159"/>
        <a:ext cx="988667" cy="6591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195B2D-D3FB-D642-A147-8D7C174C3A6F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985C6D-53C4-E441-9C83-302F7CE53B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204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Notes – no title for disease </a:t>
            </a:r>
            <a:r>
              <a:rPr lang="en-US" dirty="0" err="1" smtClean="0"/>
              <a:t>behaviour</a:t>
            </a:r>
            <a:endParaRPr lang="en-US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Diagnostic terms go over the page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-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985C6D-53C4-E441-9C83-302F7CE53BD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72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65BB-283F-4EE5-AFD0-CED2F8339A46}" type="datetime1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ILD MDM Toolkit: Three Clinical Slide Format - Royal Alfred Hospital, Sydney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E02C6-5A8F-444B-A726-97E8A15FF8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678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B6E2B-1A93-46EC-8727-C4BDFC187F23}" type="datetime1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ILD MDM Toolkit: Three Clinical Slide Format - Royal Alfred Hospital, Sydney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E02C6-5A8F-444B-A726-97E8A15FF8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977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D96E7-B455-4AD8-B3C7-2C32BDAB1A55}" type="datetime1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ILD MDM Toolkit: Three Clinical Slide Format - Royal Alfred Hospital, Sydney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E02C6-5A8F-444B-A726-97E8A15FF8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264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6F476-E276-48EA-B9CA-C914257A452C}" type="datetime1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ILD MDM Toolkit: Three Clinical Slide Format - Royal Alfred Hospital, Sydney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E02C6-5A8F-444B-A726-97E8A15FF8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826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F4701-7252-49DD-B849-E82B0345F8CE}" type="datetime1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ILD MDM Toolkit: Three Clinical Slide Format - Royal Alfred Hospital, Sydney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E02C6-5A8F-444B-A726-97E8A15FF8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232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3D707-F537-42CC-B806-6CD2A388E1F9}" type="datetime1">
              <a:rPr lang="en-US" smtClean="0"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ILD MDM Toolkit: Three Clinical Slide Format - Royal Alfred Hospital, Sydney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E02C6-5A8F-444B-A726-97E8A15FF8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463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FB19-D737-45A7-99F5-7AB0E6215E6B}" type="datetime1">
              <a:rPr lang="en-US" smtClean="0"/>
              <a:t>3/23/2018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ILD MDM Toolkit: Three Clinical Slide Format - Royal Alfred Hospital, Sydney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E02C6-5A8F-444B-A726-97E8A15FF8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534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67ADA-C78C-4CA7-B18D-095E145A89B0}" type="datetime1">
              <a:rPr lang="en-US" smtClean="0"/>
              <a:t>3/23/2018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ILD MDM Toolkit: Three Clinical Slide Format - Royal Alfred Hospital, Sydney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E02C6-5A8F-444B-A726-97E8A15FF8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364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BB9E4-A443-499F-80BE-3C4C81A4E8E8}" type="datetime1">
              <a:rPr lang="en-US" smtClean="0"/>
              <a:t>3/23/2018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ILD MDM Toolkit: Three Clinical Slide Format - Royal Alfred Hospital, Sydney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E02C6-5A8F-444B-A726-97E8A15FF8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744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8D24A-BD98-4C67-BFA1-510CFFA74D2F}" type="datetime1">
              <a:rPr lang="en-US" smtClean="0"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ILD MDM Toolkit: Three Clinical Slide Format - Royal Alfred Hospital, Sydney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E02C6-5A8F-444B-A726-97E8A15FF8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005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39BF1-2546-4F63-9067-ACE9DBBCADAE}" type="datetime1">
              <a:rPr lang="en-US" smtClean="0"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ILD MDM Toolkit: Three Clinical Slide Format - Royal Alfred Hospital, Sydney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E02C6-5A8F-444B-A726-97E8A15FF8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88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6C0EA-2EF5-4C5B-B8B1-B4DE6E957534}" type="datetime1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ILD MDM Toolkit: Three Clinical Slide Format - Royal Alfred Hospital, Sydney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E02C6-5A8F-444B-A726-97E8A15FF8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018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title"/>
          </p:nvPr>
        </p:nvSpPr>
        <p:spPr>
          <a:xfrm>
            <a:off x="323850" y="115888"/>
            <a:ext cx="8445500" cy="1412875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sz="2000" b="1" dirty="0" smtClean="0">
                <a:ea typeface="ＭＳ Ｐゴシック" pitchFamily="34" charset="-128"/>
              </a:rPr>
              <a:t>Patient Demographics</a:t>
            </a:r>
            <a:r>
              <a:rPr lang="en-US" sz="2000" b="1" dirty="0">
                <a:ea typeface="ＭＳ Ｐゴシック" pitchFamily="34" charset="-128"/>
              </a:rPr>
              <a:t/>
            </a:r>
            <a:br>
              <a:rPr lang="en-US" sz="2000" b="1" dirty="0">
                <a:ea typeface="ＭＳ Ｐゴシック" pitchFamily="34" charset="-128"/>
              </a:rPr>
            </a:br>
            <a:r>
              <a:rPr lang="en-US" sz="2000" dirty="0">
                <a:ea typeface="ＭＳ Ｐゴシック" pitchFamily="34" charset="-128"/>
              </a:rPr>
              <a:t>Referred </a:t>
            </a:r>
            <a:r>
              <a:rPr lang="en-US" sz="2000" dirty="0" smtClean="0">
                <a:ea typeface="ＭＳ Ｐゴシック" pitchFamily="34" charset="-128"/>
              </a:rPr>
              <a:t>by: </a:t>
            </a:r>
            <a:r>
              <a:rPr lang="en-US" sz="2400" dirty="0">
                <a:ea typeface="ＭＳ Ｐゴシック" pitchFamily="34" charset="-128"/>
              </a:rPr>
              <a:t>	</a:t>
            </a:r>
          </a:p>
        </p:txBody>
      </p:sp>
      <p:sp>
        <p:nvSpPr>
          <p:cNvPr id="2051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186238" cy="4343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None/>
            </a:pPr>
            <a:r>
              <a:rPr lang="en-US" sz="1600" b="1" dirty="0" smtClean="0">
                <a:latin typeface="Calibri"/>
                <a:ea typeface="ＭＳ Ｐゴシック" pitchFamily="34" charset="-128"/>
                <a:cs typeface="Calibri"/>
              </a:rPr>
              <a:t>History of Presenting Complaint</a:t>
            </a:r>
          </a:p>
          <a:p>
            <a:pPr eaLnBrk="1" hangingPunct="1">
              <a:lnSpc>
                <a:spcPct val="80000"/>
              </a:lnSpc>
              <a:buNone/>
            </a:pPr>
            <a:endParaRPr lang="en-US" sz="1600" b="1" dirty="0">
              <a:latin typeface="Calibri"/>
              <a:ea typeface="ＭＳ Ｐゴシック" pitchFamily="34" charset="-128"/>
              <a:cs typeface="Calibri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600" b="1" dirty="0">
                <a:latin typeface="Calibri"/>
                <a:ea typeface="ＭＳ Ｐゴシック" pitchFamily="34" charset="-128"/>
                <a:cs typeface="Calibri"/>
              </a:rPr>
              <a:t>Referral diagnosis</a:t>
            </a:r>
            <a:r>
              <a:rPr lang="en-US" sz="1600" b="1" dirty="0" smtClean="0">
                <a:latin typeface="Calibri"/>
                <a:ea typeface="ＭＳ Ｐゴシック" pitchFamily="34" charset="-128"/>
                <a:cs typeface="Calibri"/>
              </a:rPr>
              <a:t>:</a:t>
            </a:r>
            <a:endParaRPr lang="en-US" sz="1600" dirty="0">
              <a:latin typeface="Calibri"/>
              <a:ea typeface="ＭＳ Ｐゴシック" pitchFamily="34" charset="-128"/>
              <a:cs typeface="Calibri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1600" b="1" dirty="0">
              <a:latin typeface="Calibri"/>
              <a:ea typeface="ＭＳ Ｐゴシック" pitchFamily="34" charset="-128"/>
              <a:cs typeface="Calibri"/>
            </a:endParaRPr>
          </a:p>
        </p:txBody>
      </p:sp>
      <p:sp>
        <p:nvSpPr>
          <p:cNvPr id="2052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191000" cy="4852988"/>
          </a:xfrm>
        </p:spPr>
        <p:txBody>
          <a:bodyPr>
            <a:normAutofit/>
          </a:bodyPr>
          <a:lstStyle/>
          <a:p>
            <a:pPr lvl="1">
              <a:lnSpc>
                <a:spcPct val="80000"/>
              </a:lnSpc>
              <a:buNone/>
              <a:defRPr/>
            </a:pPr>
            <a:endParaRPr lang="en-US" sz="1400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1600" b="1" dirty="0" smtClean="0">
                <a:latin typeface="Calibri"/>
                <a:ea typeface="ＭＳ Ｐゴシック" pitchFamily="34" charset="-128"/>
                <a:cs typeface="Calibri"/>
              </a:rPr>
              <a:t>Background</a:t>
            </a:r>
            <a:r>
              <a:rPr lang="en-US" sz="1600" b="1" dirty="0">
                <a:latin typeface="Calibri"/>
                <a:ea typeface="ＭＳ Ｐゴシック" pitchFamily="34" charset="-128"/>
                <a:cs typeface="Calibri"/>
              </a:rPr>
              <a:t>:</a:t>
            </a:r>
          </a:p>
          <a:p>
            <a:pPr lvl="1">
              <a:lnSpc>
                <a:spcPct val="80000"/>
              </a:lnSpc>
              <a:defRPr/>
            </a:pPr>
            <a:endParaRPr lang="en-US" sz="1600" dirty="0">
              <a:latin typeface="Calibri"/>
              <a:ea typeface="ＭＳ Ｐゴシック" pitchFamily="34" charset="-128"/>
              <a:cs typeface="Calibri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600" b="1" dirty="0" smtClean="0">
              <a:latin typeface="Calibri"/>
              <a:ea typeface="ＭＳ Ｐゴシック" pitchFamily="34" charset="-128"/>
              <a:cs typeface="Calibri"/>
            </a:endParaRPr>
          </a:p>
          <a:p>
            <a:pPr>
              <a:lnSpc>
                <a:spcPct val="80000"/>
              </a:lnSpc>
              <a:defRPr/>
            </a:pPr>
            <a:r>
              <a:rPr lang="en-US" sz="1600" b="1" dirty="0" smtClean="0">
                <a:latin typeface="Calibri"/>
                <a:ea typeface="ＭＳ Ｐゴシック" pitchFamily="34" charset="-128"/>
                <a:cs typeface="Calibri"/>
              </a:rPr>
              <a:t>Medications:</a:t>
            </a:r>
            <a:endParaRPr lang="en-US" sz="1600" b="1" dirty="0">
              <a:latin typeface="Calibri"/>
              <a:ea typeface="ＭＳ Ｐゴシック" pitchFamily="34" charset="-128"/>
              <a:cs typeface="Calibri"/>
            </a:endParaRPr>
          </a:p>
          <a:p>
            <a:pPr lvl="1">
              <a:lnSpc>
                <a:spcPct val="80000"/>
              </a:lnSpc>
              <a:defRPr/>
            </a:pPr>
            <a:endParaRPr lang="en-US" sz="1600" b="1" dirty="0">
              <a:latin typeface="Calibri"/>
              <a:ea typeface="ＭＳ Ｐゴシック" pitchFamily="34" charset="-128"/>
              <a:cs typeface="Calibri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sz="1600" b="1" dirty="0" smtClean="0">
              <a:latin typeface="Calibri"/>
              <a:ea typeface="ＭＳ Ｐゴシック" pitchFamily="34" charset="-128"/>
              <a:cs typeface="Calibri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1600" b="1" dirty="0" smtClean="0">
                <a:latin typeface="Calibri"/>
                <a:ea typeface="ＭＳ Ｐゴシック" pitchFamily="34" charset="-128"/>
                <a:cs typeface="Calibri"/>
              </a:rPr>
              <a:t>Social History:</a:t>
            </a:r>
            <a:endParaRPr lang="en-US" sz="1600" b="1" dirty="0">
              <a:latin typeface="Calibri"/>
              <a:ea typeface="ＭＳ Ｐゴシック" pitchFamily="34" charset="-128"/>
              <a:cs typeface="Calibri"/>
            </a:endParaRPr>
          </a:p>
          <a:p>
            <a:pPr lvl="1">
              <a:lnSpc>
                <a:spcPct val="80000"/>
              </a:lnSpc>
              <a:defRPr/>
            </a:pPr>
            <a:endParaRPr lang="en-US" sz="1200" b="1" dirty="0">
              <a:latin typeface="Calibri"/>
              <a:ea typeface="ＭＳ Ｐゴシック" pitchFamily="34" charset="-128"/>
              <a:cs typeface="Calibri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sz="1600" b="1" dirty="0" smtClean="0">
              <a:latin typeface="Calibri"/>
              <a:ea typeface="ＭＳ Ｐゴシック" pitchFamily="34" charset="-128"/>
              <a:cs typeface="Calibri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1600" b="1" dirty="0" smtClean="0">
                <a:latin typeface="Calibri"/>
                <a:ea typeface="ＭＳ Ｐゴシック" pitchFamily="34" charset="-128"/>
                <a:cs typeface="Calibri"/>
              </a:rPr>
              <a:t>Exposures:</a:t>
            </a:r>
            <a:endParaRPr lang="en-US" sz="1600" b="1" dirty="0">
              <a:latin typeface="Calibri"/>
              <a:ea typeface="ＭＳ Ｐゴシック" pitchFamily="34" charset="-128"/>
              <a:cs typeface="Calibri"/>
            </a:endParaRPr>
          </a:p>
          <a:p>
            <a:pPr lvl="1">
              <a:lnSpc>
                <a:spcPct val="80000"/>
              </a:lnSpc>
              <a:defRPr/>
            </a:pPr>
            <a:endParaRPr lang="en-US" sz="1500" dirty="0" smtClean="0">
              <a:latin typeface="Calibri"/>
              <a:ea typeface="ＭＳ Ｐゴシック" pitchFamily="34" charset="-128"/>
              <a:cs typeface="Calibri"/>
            </a:endParaRPr>
          </a:p>
          <a:p>
            <a:pPr lvl="1" eaLnBrk="1" hangingPunct="1">
              <a:lnSpc>
                <a:spcPct val="80000"/>
              </a:lnSpc>
              <a:buNone/>
              <a:defRPr/>
            </a:pPr>
            <a:endParaRPr lang="en-US" sz="1600" dirty="0">
              <a:latin typeface="Calibri"/>
              <a:ea typeface="ＭＳ Ｐゴシック" pitchFamily="34" charset="-128"/>
              <a:cs typeface="Calibri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1600" b="1" dirty="0" smtClean="0">
                <a:latin typeface="Calibri"/>
                <a:ea typeface="ＭＳ Ｐゴシック" pitchFamily="34" charset="-128"/>
                <a:cs typeface="Calibri"/>
              </a:rPr>
              <a:t>Family History:</a:t>
            </a:r>
            <a:endParaRPr lang="en-US" sz="1600" b="1" dirty="0">
              <a:latin typeface="Calibri"/>
              <a:ea typeface="ＭＳ Ｐゴシック" pitchFamily="34" charset="-128"/>
              <a:cs typeface="Calibri"/>
            </a:endParaRPr>
          </a:p>
          <a:p>
            <a:pPr marL="457200" lvl="1" indent="0" eaLnBrk="1" hangingPunct="1">
              <a:lnSpc>
                <a:spcPct val="80000"/>
              </a:lnSpc>
              <a:buNone/>
              <a:defRPr/>
            </a:pPr>
            <a:endParaRPr lang="en-US" sz="1600" dirty="0">
              <a:latin typeface="Calibri"/>
              <a:ea typeface="ＭＳ Ｐゴシック" pitchFamily="34" charset="-128"/>
              <a:cs typeface="Calibri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sz="1600" dirty="0">
              <a:latin typeface="Calibri"/>
              <a:ea typeface="ＭＳ Ｐゴシック" pitchFamily="34" charset="-128"/>
              <a:cs typeface="Calibri"/>
            </a:endParaRPr>
          </a:p>
          <a:p>
            <a:pPr lvl="1" eaLnBrk="1" hangingPunct="1">
              <a:lnSpc>
                <a:spcPct val="80000"/>
              </a:lnSpc>
              <a:defRPr/>
            </a:pPr>
            <a:endParaRPr lang="en-US" sz="1400" dirty="0">
              <a:ea typeface="ＭＳ Ｐゴシック" pitchFamily="34" charset="-128"/>
            </a:endParaRPr>
          </a:p>
        </p:txBody>
      </p:sp>
      <p:sp>
        <p:nvSpPr>
          <p:cNvPr id="2053" name="Line 8"/>
          <p:cNvSpPr>
            <a:spLocks noChangeShapeType="1"/>
          </p:cNvSpPr>
          <p:nvPr/>
        </p:nvSpPr>
        <p:spPr bwMode="auto">
          <a:xfrm>
            <a:off x="468313" y="1412875"/>
            <a:ext cx="7991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10400" y="6482931"/>
            <a:ext cx="2133600" cy="365125"/>
          </a:xfrm>
        </p:spPr>
        <p:txBody>
          <a:bodyPr/>
          <a:lstStyle/>
          <a:p>
            <a:r>
              <a:rPr lang="en-US" sz="900" dirty="0" smtClean="0"/>
              <a:t>Slide </a:t>
            </a:r>
            <a:fld id="{4EAE02C6-5A8F-444B-A726-97E8A15FF860}" type="slidenum">
              <a:rPr lang="en-US" sz="900" smtClean="0"/>
              <a:pPr/>
              <a:t>1</a:t>
            </a:fld>
            <a:endParaRPr lang="en-US" sz="900" dirty="0"/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smtClean="0"/>
              <a:t>ILD MDM Toolkit</a:t>
            </a:r>
            <a:endParaRPr lang="en-US" sz="900" dirty="0"/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0" y="6492875"/>
            <a:ext cx="56959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/>
              <a:t>Three Clinical Slide Format - Royal Alfred Hospital, Sydney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06437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title"/>
          </p:nvPr>
        </p:nvSpPr>
        <p:spPr>
          <a:xfrm>
            <a:off x="323850" y="115888"/>
            <a:ext cx="8445500" cy="1412875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>
                <a:ea typeface="ＭＳ Ｐゴシック" pitchFamily="34" charset="-128"/>
              </a:rPr>
              <a:t>Patient Demographics</a:t>
            </a:r>
            <a:r>
              <a:rPr lang="en-US" sz="2400" b="1" dirty="0">
                <a:ea typeface="ＭＳ Ｐゴシック" pitchFamily="34" charset="-128"/>
              </a:rPr>
              <a:t>	</a:t>
            </a:r>
          </a:p>
        </p:txBody>
      </p:sp>
      <p:sp>
        <p:nvSpPr>
          <p:cNvPr id="2052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452438" y="1600201"/>
            <a:ext cx="4191000" cy="485298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  <a:defRPr/>
            </a:pPr>
            <a:r>
              <a:rPr lang="en-US" sz="1600" b="1" dirty="0">
                <a:latin typeface="Calibri"/>
                <a:ea typeface="ＭＳ Ｐゴシック" pitchFamily="34" charset="-128"/>
                <a:cs typeface="Calibri"/>
              </a:rPr>
              <a:t>Prior I</a:t>
            </a:r>
            <a:r>
              <a:rPr lang="en-US" sz="1600" b="1" dirty="0" smtClean="0">
                <a:latin typeface="Calibri"/>
                <a:ea typeface="ＭＳ Ｐゴシック" pitchFamily="34" charset="-128"/>
                <a:cs typeface="Calibri"/>
              </a:rPr>
              <a:t>nvestigation: </a:t>
            </a:r>
            <a:endParaRPr lang="en-US" sz="1600" b="1" dirty="0">
              <a:latin typeface="Calibri"/>
              <a:ea typeface="ＭＳ Ｐゴシック" pitchFamily="34" charset="-128"/>
              <a:cs typeface="Calibri"/>
            </a:endParaRPr>
          </a:p>
          <a:p>
            <a:pPr>
              <a:lnSpc>
                <a:spcPct val="80000"/>
              </a:lnSpc>
              <a:defRPr/>
            </a:pPr>
            <a:endParaRPr lang="en-US" sz="1600" b="1" dirty="0" smtClean="0">
              <a:latin typeface="Calibri"/>
              <a:ea typeface="ＭＳ Ｐゴシック" pitchFamily="34" charset="-128"/>
              <a:cs typeface="Calibri"/>
            </a:endParaRPr>
          </a:p>
          <a:p>
            <a:pPr>
              <a:lnSpc>
                <a:spcPct val="80000"/>
              </a:lnSpc>
              <a:buNone/>
              <a:defRPr/>
            </a:pPr>
            <a:endParaRPr lang="en-US" sz="1600" b="1" dirty="0">
              <a:latin typeface="Calibri"/>
              <a:ea typeface="ＭＳ Ｐゴシック" pitchFamily="34" charset="-128"/>
              <a:cs typeface="Calibri"/>
            </a:endParaRPr>
          </a:p>
          <a:p>
            <a:pPr>
              <a:lnSpc>
                <a:spcPct val="80000"/>
              </a:lnSpc>
              <a:buNone/>
              <a:defRPr/>
            </a:pPr>
            <a:endParaRPr lang="en-US" sz="1600" b="1" dirty="0" smtClean="0">
              <a:latin typeface="Calibri"/>
              <a:ea typeface="ＭＳ Ｐゴシック" pitchFamily="34" charset="-128"/>
              <a:cs typeface="Calibri"/>
            </a:endParaRPr>
          </a:p>
          <a:p>
            <a:pPr>
              <a:lnSpc>
                <a:spcPct val="80000"/>
              </a:lnSpc>
              <a:buNone/>
              <a:defRPr/>
            </a:pPr>
            <a:endParaRPr lang="en-US" sz="1600" b="1" dirty="0">
              <a:latin typeface="Calibri"/>
              <a:ea typeface="ＭＳ Ｐゴシック" pitchFamily="34" charset="-128"/>
              <a:cs typeface="Calibri"/>
            </a:endParaRPr>
          </a:p>
          <a:p>
            <a:pPr>
              <a:lnSpc>
                <a:spcPct val="80000"/>
              </a:lnSpc>
              <a:buNone/>
              <a:defRPr/>
            </a:pPr>
            <a:endParaRPr lang="en-US" sz="1600" b="1" dirty="0" smtClean="0">
              <a:latin typeface="Calibri"/>
              <a:ea typeface="ＭＳ Ｐゴシック" pitchFamily="34" charset="-128"/>
              <a:cs typeface="Calibri"/>
            </a:endParaRPr>
          </a:p>
          <a:p>
            <a:pPr>
              <a:lnSpc>
                <a:spcPct val="80000"/>
              </a:lnSpc>
              <a:buNone/>
              <a:defRPr/>
            </a:pPr>
            <a:endParaRPr lang="en-US" sz="1600" b="1" dirty="0" smtClean="0">
              <a:latin typeface="Calibri"/>
              <a:ea typeface="ＭＳ Ｐゴシック" pitchFamily="34" charset="-128"/>
              <a:cs typeface="Calibri"/>
            </a:endParaRPr>
          </a:p>
          <a:p>
            <a:pPr>
              <a:lnSpc>
                <a:spcPct val="80000"/>
              </a:lnSpc>
              <a:buNone/>
              <a:defRPr/>
            </a:pPr>
            <a:endParaRPr lang="en-US" sz="1600" b="1" dirty="0">
              <a:latin typeface="Calibri"/>
              <a:ea typeface="ＭＳ Ｐゴシック" pitchFamily="34" charset="-128"/>
              <a:cs typeface="Calibri"/>
            </a:endParaRPr>
          </a:p>
          <a:p>
            <a:pPr>
              <a:lnSpc>
                <a:spcPct val="80000"/>
              </a:lnSpc>
              <a:buNone/>
              <a:defRPr/>
            </a:pPr>
            <a:endParaRPr lang="en-US" sz="1600" b="1" dirty="0" smtClean="0">
              <a:latin typeface="Calibri"/>
              <a:ea typeface="ＭＳ Ｐゴシック" pitchFamily="34" charset="-128"/>
              <a:cs typeface="Calibri"/>
            </a:endParaRPr>
          </a:p>
          <a:p>
            <a:pPr>
              <a:lnSpc>
                <a:spcPct val="80000"/>
              </a:lnSpc>
              <a:buNone/>
              <a:defRPr/>
            </a:pPr>
            <a:r>
              <a:rPr lang="en-US" sz="1600" b="1" dirty="0" smtClean="0">
                <a:latin typeface="Calibri"/>
                <a:ea typeface="ＭＳ Ｐゴシック" pitchFamily="34" charset="-128"/>
                <a:cs typeface="Calibri"/>
              </a:rPr>
              <a:t>Prior Management:</a:t>
            </a:r>
            <a:endParaRPr lang="en-US" sz="1600" b="1" dirty="0">
              <a:latin typeface="Calibri"/>
              <a:ea typeface="ＭＳ Ｐゴシック" pitchFamily="34" charset="-128"/>
              <a:cs typeface="Calibri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600" b="1" dirty="0">
              <a:latin typeface="Calibri"/>
              <a:ea typeface="ＭＳ Ｐゴシック" pitchFamily="34" charset="-128"/>
              <a:cs typeface="Calibri"/>
            </a:endParaRPr>
          </a:p>
        </p:txBody>
      </p:sp>
      <p:sp>
        <p:nvSpPr>
          <p:cNvPr id="2053" name="Line 8"/>
          <p:cNvSpPr>
            <a:spLocks noChangeShapeType="1"/>
          </p:cNvSpPr>
          <p:nvPr/>
        </p:nvSpPr>
        <p:spPr bwMode="auto">
          <a:xfrm>
            <a:off x="468313" y="1412875"/>
            <a:ext cx="7991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683788"/>
              </p:ext>
            </p:extLst>
          </p:nvPr>
        </p:nvGraphicFramePr>
        <p:xfrm>
          <a:off x="4932782" y="1811547"/>
          <a:ext cx="3836568" cy="2113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630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7455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6570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52245">
                <a:tc>
                  <a:txBody>
                    <a:bodyPr/>
                    <a:lstStyle/>
                    <a:p>
                      <a:r>
                        <a:rPr lang="en-AU" sz="1400" b="1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2245">
                <a:tc>
                  <a:txBody>
                    <a:bodyPr/>
                    <a:lstStyle/>
                    <a:p>
                      <a:r>
                        <a:rPr lang="en-AU" sz="1400" b="1" dirty="0"/>
                        <a:t>FEV1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2245">
                <a:tc>
                  <a:txBody>
                    <a:bodyPr/>
                    <a:lstStyle/>
                    <a:p>
                      <a:r>
                        <a:rPr lang="en-AU" sz="1400" b="1" dirty="0"/>
                        <a:t>FVC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52245">
                <a:tc>
                  <a:txBody>
                    <a:bodyPr/>
                    <a:lstStyle/>
                    <a:p>
                      <a:r>
                        <a:rPr lang="en-AU" sz="1400" b="1" dirty="0"/>
                        <a:t>DLCO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52245">
                <a:tc>
                  <a:txBody>
                    <a:bodyPr/>
                    <a:lstStyle/>
                    <a:p>
                      <a:r>
                        <a:rPr lang="en-AU" sz="1400" b="1" dirty="0"/>
                        <a:t>KCO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52245">
                <a:tc>
                  <a:txBody>
                    <a:bodyPr/>
                    <a:lstStyle/>
                    <a:p>
                      <a:r>
                        <a:rPr lang="en-AU" sz="1400" b="1" dirty="0"/>
                        <a:t>TLC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65715"/>
              </p:ext>
            </p:extLst>
          </p:nvPr>
        </p:nvGraphicFramePr>
        <p:xfrm>
          <a:off x="4932782" y="4262080"/>
          <a:ext cx="3836568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306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31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9230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r>
                        <a:rPr lang="en-AU" sz="1400" b="1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902">
                <a:tc>
                  <a:txBody>
                    <a:bodyPr/>
                    <a:lstStyle/>
                    <a:p>
                      <a:r>
                        <a:rPr lang="en-AU" sz="1400" b="1" dirty="0" smtClean="0"/>
                        <a:t>6MWT distance</a:t>
                      </a:r>
                      <a:endParaRPr lang="en-A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1163">
                <a:tc>
                  <a:txBody>
                    <a:bodyPr/>
                    <a:lstStyle/>
                    <a:p>
                      <a:r>
                        <a:rPr lang="en-AU" sz="1400" b="1" dirty="0" smtClean="0"/>
                        <a:t>Distance (m)</a:t>
                      </a:r>
                      <a:endParaRPr lang="en-A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1163">
                <a:tc>
                  <a:txBody>
                    <a:bodyPr/>
                    <a:lstStyle/>
                    <a:p>
                      <a:r>
                        <a:rPr lang="en-AU" sz="1400" b="1" dirty="0" smtClean="0"/>
                        <a:t>SpO</a:t>
                      </a:r>
                      <a:r>
                        <a:rPr lang="en-AU" sz="1400" b="1" baseline="-25000" dirty="0" smtClean="0"/>
                        <a:t>2</a:t>
                      </a:r>
                      <a:r>
                        <a:rPr lang="en-AU" sz="1400" b="1" baseline="0" dirty="0" smtClean="0"/>
                        <a:t> </a:t>
                      </a:r>
                      <a:r>
                        <a:rPr lang="en-AU" sz="1400" b="1" baseline="0" dirty="0"/>
                        <a:t>initial</a:t>
                      </a:r>
                      <a:endParaRPr lang="en-A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8069">
                <a:tc>
                  <a:txBody>
                    <a:bodyPr/>
                    <a:lstStyle/>
                    <a:p>
                      <a:r>
                        <a:rPr lang="en-AU" sz="1400" b="1" dirty="0" smtClean="0"/>
                        <a:t>SpO</a:t>
                      </a:r>
                      <a:r>
                        <a:rPr lang="en-AU" sz="1400" b="1" baseline="-25000" dirty="0" smtClean="0"/>
                        <a:t>2</a:t>
                      </a:r>
                      <a:r>
                        <a:rPr lang="en-AU" sz="1400" b="1" dirty="0" smtClean="0"/>
                        <a:t> </a:t>
                      </a:r>
                      <a:r>
                        <a:rPr lang="en-AU" sz="1400" b="1" dirty="0"/>
                        <a:t>lowest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Footer Placeholder 4"/>
          <p:cNvSpPr txBox="1">
            <a:spLocks/>
          </p:cNvSpPr>
          <p:nvPr/>
        </p:nvSpPr>
        <p:spPr>
          <a:xfrm>
            <a:off x="0" y="6492875"/>
            <a:ext cx="56959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/>
              <a:t>Three Clinical Slide Format - Royal Alfred Hospital, Sydney</a:t>
            </a:r>
            <a:endParaRPr lang="en-US" sz="900" dirty="0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365125"/>
          </a:xfrm>
        </p:spPr>
        <p:txBody>
          <a:bodyPr/>
          <a:lstStyle/>
          <a:p>
            <a:r>
              <a:rPr lang="en-US" sz="900" dirty="0" smtClean="0"/>
              <a:t>ILD MDM Toolkit</a:t>
            </a:r>
            <a:endParaRPr lang="en-US" sz="900" dirty="0"/>
          </a:p>
        </p:txBody>
      </p:sp>
      <p:sp>
        <p:nvSpPr>
          <p:cNvPr id="14" name="Footer Placeholder 4"/>
          <p:cNvSpPr txBox="1">
            <a:spLocks/>
          </p:cNvSpPr>
          <p:nvPr/>
        </p:nvSpPr>
        <p:spPr>
          <a:xfrm>
            <a:off x="8057072" y="6495810"/>
            <a:ext cx="1086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900" dirty="0" smtClean="0"/>
              <a:t>Slide 2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28154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title"/>
          </p:nvPr>
        </p:nvSpPr>
        <p:spPr>
          <a:xfrm>
            <a:off x="323850" y="115888"/>
            <a:ext cx="8445500" cy="1412875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>
                <a:ea typeface="ＭＳ Ｐゴシック" pitchFamily="34" charset="-128"/>
              </a:rPr>
              <a:t>Patient Demographics</a:t>
            </a:r>
            <a:r>
              <a:rPr lang="en-US" sz="2000" dirty="0">
                <a:ea typeface="ＭＳ Ｐゴシック" pitchFamily="34" charset="-128"/>
              </a:rPr>
              <a:t>	</a:t>
            </a:r>
            <a:endParaRPr lang="en-US" sz="2400" dirty="0">
              <a:ea typeface="ＭＳ Ｐゴシック" pitchFamily="34" charset="-128"/>
            </a:endParaRPr>
          </a:p>
        </p:txBody>
      </p:sp>
      <p:sp>
        <p:nvSpPr>
          <p:cNvPr id="2051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02588" cy="4525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1600" b="1" dirty="0">
                <a:latin typeface="Calibri"/>
                <a:ea typeface="ＭＳ Ｐゴシック" pitchFamily="34" charset="-128"/>
                <a:cs typeface="Calibri"/>
              </a:rPr>
              <a:t>Clinical </a:t>
            </a:r>
            <a:r>
              <a:rPr lang="en-US" sz="1600" b="1" dirty="0" smtClean="0">
                <a:latin typeface="Calibri"/>
                <a:ea typeface="ＭＳ Ｐゴシック" pitchFamily="34" charset="-128"/>
                <a:cs typeface="Calibri"/>
              </a:rPr>
              <a:t>Diagnosis:</a:t>
            </a:r>
            <a:endParaRPr lang="en-US" sz="1600" b="1" dirty="0">
              <a:latin typeface="Calibri"/>
              <a:ea typeface="ＭＳ Ｐゴシック" pitchFamily="34" charset="-128"/>
              <a:cs typeface="Calibri"/>
            </a:endParaRPr>
          </a:p>
          <a:p>
            <a:pPr eaLnBrk="1" hangingPunct="1">
              <a:lnSpc>
                <a:spcPct val="80000"/>
              </a:lnSpc>
            </a:pPr>
            <a:endParaRPr lang="en-US" sz="1600" b="1" dirty="0">
              <a:latin typeface="Calibri"/>
              <a:ea typeface="ＭＳ Ｐゴシック" pitchFamily="34" charset="-128"/>
              <a:cs typeface="Calibri"/>
            </a:endParaRPr>
          </a:p>
          <a:p>
            <a:pPr lvl="1" eaLnBrk="1" hangingPunct="1">
              <a:lnSpc>
                <a:spcPct val="80000"/>
              </a:lnSpc>
            </a:pPr>
            <a:endParaRPr lang="en-US" sz="1600" dirty="0" smtClean="0">
              <a:latin typeface="Calibri"/>
              <a:ea typeface="ＭＳ Ｐゴシック" pitchFamily="34" charset="-128"/>
              <a:cs typeface="Calibri"/>
              <a:sym typeface="Wingdings" pitchFamily="2" charset="2"/>
            </a:endParaRPr>
          </a:p>
          <a:p>
            <a:pPr lvl="1" eaLnBrk="1" hangingPunct="1">
              <a:lnSpc>
                <a:spcPct val="80000"/>
              </a:lnSpc>
            </a:pPr>
            <a:endParaRPr lang="en-US" sz="1600" dirty="0">
              <a:latin typeface="Calibri"/>
              <a:ea typeface="ＭＳ Ｐゴシック" pitchFamily="34" charset="-128"/>
              <a:cs typeface="Calibri"/>
              <a:sym typeface="Wingdings" pitchFamily="2" charset="2"/>
            </a:endParaRPr>
          </a:p>
          <a:p>
            <a:pPr lvl="1" eaLnBrk="1" hangingPunct="1">
              <a:lnSpc>
                <a:spcPct val="80000"/>
              </a:lnSpc>
            </a:pPr>
            <a:endParaRPr lang="en-US" sz="1600" dirty="0" smtClean="0">
              <a:latin typeface="Calibri"/>
              <a:ea typeface="ＭＳ Ｐゴシック" pitchFamily="34" charset="-128"/>
              <a:cs typeface="Calibri"/>
              <a:sym typeface="Wingdings" pitchFamily="2" charset="2"/>
            </a:endParaRPr>
          </a:p>
          <a:p>
            <a:pPr lvl="1" eaLnBrk="1" hangingPunct="1">
              <a:lnSpc>
                <a:spcPct val="80000"/>
              </a:lnSpc>
            </a:pPr>
            <a:endParaRPr lang="en-US" sz="1600" dirty="0">
              <a:latin typeface="Calibri"/>
              <a:ea typeface="ＭＳ Ｐゴシック" pitchFamily="34" charset="-128"/>
              <a:cs typeface="Calibri"/>
              <a:sym typeface="Wingdings" pitchFamily="2" charset="2"/>
            </a:endParaRPr>
          </a:p>
          <a:p>
            <a:pPr lvl="1" eaLnBrk="1" hangingPunct="1">
              <a:lnSpc>
                <a:spcPct val="80000"/>
              </a:lnSpc>
            </a:pPr>
            <a:endParaRPr lang="en-US" sz="1600" dirty="0" smtClean="0">
              <a:latin typeface="Calibri"/>
              <a:ea typeface="ＭＳ Ｐゴシック" pitchFamily="34" charset="-128"/>
              <a:cs typeface="Calibri"/>
              <a:sym typeface="Wingdings" pitchFamily="2" charset="2"/>
            </a:endParaRPr>
          </a:p>
          <a:p>
            <a:pPr lvl="1" eaLnBrk="1" hangingPunct="1">
              <a:lnSpc>
                <a:spcPct val="80000"/>
              </a:lnSpc>
            </a:pPr>
            <a:endParaRPr lang="en-US" sz="1600" dirty="0">
              <a:latin typeface="Calibri"/>
              <a:ea typeface="ＭＳ Ｐゴシック" pitchFamily="34" charset="-128"/>
              <a:cs typeface="Calibri"/>
              <a:sym typeface="Wingdings" pitchFamily="2" charset="2"/>
            </a:endParaRPr>
          </a:p>
          <a:p>
            <a:pPr lvl="1" eaLnBrk="1" hangingPunct="1">
              <a:lnSpc>
                <a:spcPct val="80000"/>
              </a:lnSpc>
            </a:pPr>
            <a:endParaRPr lang="en-US" sz="1600" dirty="0">
              <a:latin typeface="Calibri"/>
              <a:ea typeface="ＭＳ Ｐゴシック" pitchFamily="34" charset="-128"/>
              <a:cs typeface="Calibri"/>
              <a:sym typeface="Wingdings" pitchFamily="2" charset="2"/>
            </a:endParaRPr>
          </a:p>
          <a:p>
            <a:pPr lvl="0">
              <a:lnSpc>
                <a:spcPct val="80000"/>
              </a:lnSpc>
            </a:pPr>
            <a:r>
              <a:rPr lang="en-US" sz="1600" b="1" dirty="0">
                <a:solidFill>
                  <a:prstClr val="black"/>
                </a:solidFill>
                <a:latin typeface="Calibri"/>
                <a:ea typeface="ＭＳ Ｐゴシック" pitchFamily="34" charset="-128"/>
                <a:cs typeface="Calibri"/>
              </a:rPr>
              <a:t>Management </a:t>
            </a:r>
            <a:r>
              <a:rPr lang="en-US" sz="1600" b="1" dirty="0" smtClean="0">
                <a:solidFill>
                  <a:prstClr val="black"/>
                </a:solidFill>
                <a:latin typeface="Calibri"/>
                <a:ea typeface="ＭＳ Ｐゴシック" pitchFamily="34" charset="-128"/>
                <a:cs typeface="Calibri"/>
              </a:rPr>
              <a:t>Plan:</a:t>
            </a:r>
            <a:endParaRPr lang="en-US" sz="1600" b="1" dirty="0">
              <a:solidFill>
                <a:prstClr val="black"/>
              </a:solidFill>
              <a:latin typeface="Calibri"/>
              <a:ea typeface="ＭＳ Ｐゴシック" pitchFamily="34" charset="-128"/>
              <a:cs typeface="Calibri"/>
            </a:endParaRPr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en-US" sz="1400" dirty="0">
              <a:latin typeface="Cambria" pitchFamily="18" charset="0"/>
              <a:ea typeface="ＭＳ Ｐゴシック" pitchFamily="34" charset="-128"/>
              <a:sym typeface="Wingdings" pitchFamily="2" charset="2"/>
            </a:endParaRPr>
          </a:p>
        </p:txBody>
      </p:sp>
      <p:sp>
        <p:nvSpPr>
          <p:cNvPr id="2053" name="Line 8"/>
          <p:cNvSpPr>
            <a:spLocks noChangeShapeType="1"/>
          </p:cNvSpPr>
          <p:nvPr/>
        </p:nvSpPr>
        <p:spPr bwMode="auto">
          <a:xfrm>
            <a:off x="468313" y="1412875"/>
            <a:ext cx="7991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32565" y="0"/>
            <a:ext cx="2133600" cy="365125"/>
          </a:xfrm>
        </p:spPr>
        <p:txBody>
          <a:bodyPr/>
          <a:lstStyle/>
          <a:p>
            <a:r>
              <a:rPr lang="en-US" sz="900" dirty="0" smtClean="0"/>
              <a:t>ILD MDM Toolkit</a:t>
            </a:r>
            <a:endParaRPr lang="en-US" sz="9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5695950" cy="365125"/>
          </a:xfrm>
        </p:spPr>
        <p:txBody>
          <a:bodyPr/>
          <a:lstStyle/>
          <a:p>
            <a:pPr algn="l"/>
            <a:r>
              <a:rPr lang="en-US" sz="900" dirty="0" smtClean="0"/>
              <a:t>Three Clinical Slide Format - Royal Alfred Hospital, Sydney</a:t>
            </a:r>
            <a:endParaRPr lang="en-US" sz="900" dirty="0"/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8057072" y="6495810"/>
            <a:ext cx="1086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900" dirty="0" smtClean="0"/>
              <a:t>Slide 3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86412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400084"/>
              </p:ext>
            </p:extLst>
          </p:nvPr>
        </p:nvGraphicFramePr>
        <p:xfrm>
          <a:off x="3249075" y="4844926"/>
          <a:ext cx="3234968" cy="1933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15245"/>
                <a:gridCol w="91972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aseline="0" dirty="0" smtClean="0"/>
                        <a:t>Research terminology</a:t>
                      </a:r>
                      <a:endParaRPr lang="en-AU" sz="1200" dirty="0"/>
                    </a:p>
                  </a:txBody>
                  <a:tcPr marL="68580" marR="68580" marB="36000"/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Acronym</a:t>
                      </a:r>
                      <a:endParaRPr lang="en-AU" sz="1200" dirty="0"/>
                    </a:p>
                  </a:txBody>
                  <a:tcPr marL="68580" marR="68580" marB="36000"/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Interstitial pneumonia with autoimmune features  </a:t>
                      </a:r>
                      <a:endParaRPr lang="en-AU" sz="12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IPAF</a:t>
                      </a:r>
                      <a:endParaRPr lang="en-AU" sz="1200" dirty="0"/>
                    </a:p>
                  </a:txBody>
                  <a:tcPr marL="68580" marR="68580"/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Combined</a:t>
                      </a:r>
                      <a:r>
                        <a:rPr lang="en-AU" sz="1200" baseline="0" dirty="0" smtClean="0"/>
                        <a:t> pulmonary fibrosis and emphysema</a:t>
                      </a:r>
                      <a:endParaRPr lang="en-AU" sz="12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CPFE</a:t>
                      </a:r>
                      <a:endParaRPr lang="en-AU" sz="1200" dirty="0"/>
                    </a:p>
                  </a:txBody>
                  <a:tcPr marL="68580" marR="68580"/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Familial ILD</a:t>
                      </a:r>
                      <a:endParaRPr lang="en-AU" sz="12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68580" marR="68580"/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Smoking related ILD</a:t>
                      </a:r>
                      <a:endParaRPr lang="en-AU" sz="12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68580" marR="68580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545320"/>
              </p:ext>
            </p:extLst>
          </p:nvPr>
        </p:nvGraphicFramePr>
        <p:xfrm>
          <a:off x="98469" y="1057713"/>
          <a:ext cx="3150606" cy="5355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02684"/>
                <a:gridCol w="747922"/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Common diagnostic</a:t>
                      </a:r>
                      <a:r>
                        <a:rPr lang="en-AU" sz="1200" baseline="0" dirty="0" smtClean="0"/>
                        <a:t> terms</a:t>
                      </a:r>
                      <a:endParaRPr lang="en-AU" sz="1200" dirty="0"/>
                    </a:p>
                  </a:txBody>
                  <a:tcPr marL="68580" marR="68580" marB="36000"/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Acronym</a:t>
                      </a:r>
                      <a:endParaRPr lang="en-AU" sz="1200" dirty="0"/>
                    </a:p>
                  </a:txBody>
                  <a:tcPr marL="68580" marR="68580" marB="36000"/>
                </a:tc>
              </a:tr>
              <a:tr h="12525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200" kern="1200" dirty="0" smtClean="0"/>
                        <a:t>Idiopathic pulmonary fibrosis</a:t>
                      </a:r>
                      <a:endParaRPr lang="en-A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B="3600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200" kern="1200" dirty="0" smtClean="0"/>
                        <a:t>IPF</a:t>
                      </a:r>
                      <a:endParaRPr lang="en-A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B="36000"/>
                </a:tc>
              </a:tr>
              <a:tr h="1408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kern="1200" dirty="0" smtClean="0"/>
                        <a:t>Non-specific interstitial pneumonitis</a:t>
                      </a:r>
                      <a:endParaRPr lang="en-AU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B="3600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200" kern="1200" dirty="0" smtClean="0"/>
                        <a:t>NSIP</a:t>
                      </a:r>
                      <a:endParaRPr lang="en-A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B="36000"/>
                </a:tc>
              </a:tr>
              <a:tr h="13283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200" kern="1200" dirty="0" smtClean="0"/>
                        <a:t>Cryptogenic organising pneumonia</a:t>
                      </a:r>
                      <a:endParaRPr lang="en-A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B="3600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200" kern="1200" dirty="0" smtClean="0"/>
                        <a:t>COP</a:t>
                      </a:r>
                      <a:endParaRPr lang="en-A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B="36000"/>
                </a:tc>
              </a:tr>
              <a:tr h="1248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200" kern="1200" dirty="0" err="1" smtClean="0"/>
                        <a:t>Desquamative</a:t>
                      </a:r>
                      <a:r>
                        <a:rPr lang="en-AU" sz="1200" kern="1200" dirty="0" smtClean="0"/>
                        <a:t> interstitial pneumonia</a:t>
                      </a:r>
                      <a:endParaRPr lang="en-A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B="3600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200" kern="1200" dirty="0" smtClean="0"/>
                        <a:t>DIP</a:t>
                      </a:r>
                      <a:endParaRPr lang="en-A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B="36000"/>
                </a:tc>
              </a:tr>
              <a:tr h="11688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200" kern="1200" dirty="0" smtClean="0"/>
                        <a:t>Respiratory bronchiolitis-interstitial</a:t>
                      </a:r>
                      <a:r>
                        <a:rPr lang="en-AU" sz="1200" kern="1200" baseline="0" dirty="0" smtClean="0"/>
                        <a:t> lung disease</a:t>
                      </a:r>
                      <a:endParaRPr lang="en-A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B="3600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200" kern="1200" dirty="0" smtClean="0"/>
                        <a:t>RB-ILD</a:t>
                      </a:r>
                      <a:endParaRPr lang="en-A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B="36000"/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200" kern="1200" dirty="0" smtClean="0"/>
                        <a:t>Pleuro-parenchymal </a:t>
                      </a:r>
                      <a:r>
                        <a:rPr lang="en-AU" sz="1200" kern="1200" dirty="0" err="1" smtClean="0"/>
                        <a:t>fibroelastosis</a:t>
                      </a:r>
                      <a:endParaRPr lang="en-A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B="3600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200" kern="1200" dirty="0" smtClean="0"/>
                        <a:t>PPFE</a:t>
                      </a:r>
                      <a:endParaRPr lang="en-A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B="36000"/>
                </a:tc>
              </a:tr>
              <a:tr h="121441"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Lymphoid interstitial pneumonia</a:t>
                      </a:r>
                      <a:endParaRPr lang="en-AU" sz="1200" dirty="0"/>
                    </a:p>
                  </a:txBody>
                  <a:tcPr marL="68580" marR="68580" marT="0" marB="36000"/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LIP</a:t>
                      </a:r>
                      <a:endParaRPr lang="en-AU" sz="1200" dirty="0"/>
                    </a:p>
                  </a:txBody>
                  <a:tcPr marL="68580" marR="68580" marT="0" marB="36000"/>
                </a:tc>
              </a:tr>
              <a:tr h="105297">
                <a:tc>
                  <a:txBody>
                    <a:bodyPr/>
                    <a:lstStyle/>
                    <a:p>
                      <a:r>
                        <a:rPr lang="en-AU" sz="1200" kern="1200" dirty="0" smtClean="0"/>
                        <a:t>Acute interstitial pneumonia</a:t>
                      </a:r>
                      <a:endParaRPr lang="en-A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36000"/>
                </a:tc>
                <a:tc>
                  <a:txBody>
                    <a:bodyPr/>
                    <a:lstStyle/>
                    <a:p>
                      <a:r>
                        <a:rPr lang="en-AU" sz="1200" kern="1200" dirty="0" smtClean="0"/>
                        <a:t>AIP</a:t>
                      </a:r>
                      <a:endParaRPr lang="en-A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3600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AU" sz="1200" kern="1200" baseline="0" dirty="0" smtClean="0"/>
                        <a:t>Unclassifiable interstitial pneumonia, [state if provisional]</a:t>
                      </a:r>
                      <a:endParaRPr lang="en-AU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36000"/>
                </a:tc>
                <a:tc>
                  <a:txBody>
                    <a:bodyPr/>
                    <a:lstStyle/>
                    <a:p>
                      <a:endParaRPr lang="en-AU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36000"/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200" kern="1200" dirty="0" smtClean="0"/>
                        <a:t>Connective tissue disease related</a:t>
                      </a:r>
                      <a:r>
                        <a:rPr lang="en-AU" sz="1200" kern="1200" baseline="0" dirty="0" smtClean="0"/>
                        <a:t> interstitial lung disease, [include histological subtype &amp; connective tissue disease]</a:t>
                      </a:r>
                      <a:endParaRPr lang="en-A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3600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200" kern="1200" dirty="0" smtClean="0"/>
                        <a:t>CTD-ILD</a:t>
                      </a:r>
                      <a:endParaRPr lang="en-A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36000"/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200" kern="1200" dirty="0" smtClean="0"/>
                        <a:t>Hypersensitivity pneumonitis [acute,</a:t>
                      </a:r>
                      <a:r>
                        <a:rPr lang="en-AU" sz="1200" kern="1200" baseline="0" dirty="0" smtClean="0"/>
                        <a:t> chronic]</a:t>
                      </a:r>
                      <a:endParaRPr lang="en-A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3600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200" kern="1200" dirty="0" smtClean="0"/>
                        <a:t>[A/C]HP</a:t>
                      </a:r>
                      <a:endParaRPr lang="en-A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36000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kern="1200" dirty="0" smtClean="0"/>
                        <a:t>Eosinophilic pneumonia [acute,</a:t>
                      </a:r>
                      <a:r>
                        <a:rPr lang="en-AU" sz="1200" kern="1200" baseline="0" dirty="0" smtClean="0"/>
                        <a:t> chronic]</a:t>
                      </a:r>
                      <a:endParaRPr lang="en-AU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3600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200" kern="1200" dirty="0" smtClean="0"/>
                        <a:t>[A/C]EP</a:t>
                      </a:r>
                      <a:endParaRPr lang="en-A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36000"/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200" kern="1200" dirty="0" smtClean="0"/>
                        <a:t>Langerhans cell </a:t>
                      </a:r>
                      <a:r>
                        <a:rPr lang="en-AU" sz="1200" kern="1200" dirty="0" err="1" smtClean="0"/>
                        <a:t>histiocytosis</a:t>
                      </a:r>
                      <a:endParaRPr lang="en-A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3600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200" kern="1200" dirty="0" smtClean="0"/>
                        <a:t>LCH</a:t>
                      </a:r>
                      <a:endParaRPr lang="en-A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36000"/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200" kern="1200" dirty="0" smtClean="0"/>
                        <a:t>Pulmonary </a:t>
                      </a:r>
                      <a:r>
                        <a:rPr lang="en-AU" sz="1200" kern="1200" dirty="0" err="1" smtClean="0"/>
                        <a:t>lymphangioleiomyomatosis</a:t>
                      </a:r>
                      <a:r>
                        <a:rPr lang="en-AU" sz="1200" kern="1200" dirty="0" smtClean="0"/>
                        <a:t> </a:t>
                      </a:r>
                      <a:endParaRPr lang="en-A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3600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200" kern="1200" dirty="0" smtClean="0"/>
                        <a:t>PLAM</a:t>
                      </a:r>
                      <a:endParaRPr lang="en-A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36000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79301"/>
              </p:ext>
            </p:extLst>
          </p:nvPr>
        </p:nvGraphicFramePr>
        <p:xfrm>
          <a:off x="6486273" y="2799302"/>
          <a:ext cx="2602307" cy="24549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602307"/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Disease</a:t>
                      </a:r>
                      <a:r>
                        <a:rPr lang="en-AU" sz="1200" baseline="0" dirty="0" smtClean="0"/>
                        <a:t> behaviour</a:t>
                      </a:r>
                      <a:endParaRPr lang="en-AU" sz="1200" dirty="0"/>
                    </a:p>
                  </a:txBody>
                  <a:tcPr marL="68580" marR="68580" marB="3600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200" kern="1200" baseline="0" dirty="0" smtClean="0"/>
                        <a:t>Reversible and self-limited</a:t>
                      </a:r>
                      <a:endParaRPr lang="en-AU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B="3600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200" kern="1200" baseline="0" dirty="0" smtClean="0"/>
                        <a:t>Reversible disease with risk of progression</a:t>
                      </a:r>
                      <a:endParaRPr lang="en-AU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B="3600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200" kern="1200" baseline="0" dirty="0" smtClean="0"/>
                        <a:t>Stable with residual disease</a:t>
                      </a:r>
                      <a:endParaRPr lang="en-AU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B="3600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200" kern="1200" baseline="0" dirty="0" smtClean="0"/>
                        <a:t>Progressive, irreversible disease with potential for stabilization</a:t>
                      </a:r>
                      <a:endParaRPr lang="en-AU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B="3600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200" kern="1200" baseline="0" dirty="0" smtClean="0"/>
                        <a:t>Progressive, irreversible disease despite therapy</a:t>
                      </a:r>
                      <a:endParaRPr lang="en-AU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B="36000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0284646"/>
              </p:ext>
            </p:extLst>
          </p:nvPr>
        </p:nvGraphicFramePr>
        <p:xfrm>
          <a:off x="6499283" y="1057713"/>
          <a:ext cx="2602307" cy="170106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05799"/>
                <a:gridCol w="896508"/>
              </a:tblGrid>
              <a:tr h="2687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 smtClean="0"/>
                        <a:t>Diagnostic</a:t>
                      </a:r>
                      <a:r>
                        <a:rPr lang="en-AU" sz="1200" baseline="0" dirty="0" smtClean="0"/>
                        <a:t> confidence</a:t>
                      </a:r>
                      <a:endParaRPr lang="en-AU" sz="1200" dirty="0" smtClean="0"/>
                    </a:p>
                  </a:txBody>
                  <a:tcPr marL="68580" marR="68580" marB="36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 smtClean="0"/>
                        <a:t>Likelihood</a:t>
                      </a:r>
                    </a:p>
                  </a:txBody>
                  <a:tcPr marL="68580" marR="68580" marB="36000"/>
                </a:tc>
              </a:tr>
              <a:tr h="268703"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Confident</a:t>
                      </a:r>
                      <a:endParaRPr lang="en-AU" sz="1200" dirty="0"/>
                    </a:p>
                  </a:txBody>
                  <a:tcPr marL="68580" marR="68580" marB="36000"/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≥90%</a:t>
                      </a:r>
                      <a:endParaRPr lang="en-AU" sz="1200" dirty="0"/>
                    </a:p>
                  </a:txBody>
                  <a:tcPr marL="68580" marR="68580" marB="36000"/>
                </a:tc>
              </a:tr>
              <a:tr h="268703"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Provisional, high confidence</a:t>
                      </a:r>
                      <a:endParaRPr lang="en-AU" sz="1200" dirty="0"/>
                    </a:p>
                  </a:txBody>
                  <a:tcPr marL="68580" marR="68580" marB="36000"/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70-89%</a:t>
                      </a:r>
                      <a:endParaRPr lang="en-AU" sz="1200" dirty="0"/>
                    </a:p>
                  </a:txBody>
                  <a:tcPr marL="68580" marR="68580" marB="36000"/>
                </a:tc>
              </a:tr>
              <a:tr h="3684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 smtClean="0"/>
                        <a:t>Provisional, </a:t>
                      </a:r>
                      <a:r>
                        <a:rPr lang="en-AU" sz="1200" smtClean="0"/>
                        <a:t>low confidence</a:t>
                      </a:r>
                      <a:endParaRPr lang="en-AU" sz="1200" dirty="0" smtClean="0"/>
                    </a:p>
                  </a:txBody>
                  <a:tcPr marL="68580" marR="68580" marB="36000"/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51-69%</a:t>
                      </a:r>
                      <a:endParaRPr lang="en-AU" sz="1200" dirty="0"/>
                    </a:p>
                  </a:txBody>
                  <a:tcPr marL="68580" marR="68580" marB="36000"/>
                </a:tc>
              </a:tr>
              <a:tr h="268703"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Unclassifiable ILD</a:t>
                      </a:r>
                      <a:endParaRPr lang="en-AU" sz="1200" dirty="0"/>
                    </a:p>
                  </a:txBody>
                  <a:tcPr marL="68580" marR="68580" marB="36000"/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≤50%</a:t>
                      </a:r>
                      <a:endParaRPr lang="en-AU" sz="1200" dirty="0"/>
                    </a:p>
                  </a:txBody>
                  <a:tcPr marL="68580" marR="68580" marB="36000"/>
                </a:tc>
              </a:tr>
            </a:tbl>
          </a:graphicData>
        </a:graphic>
      </p:graphicFrame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2228114487"/>
              </p:ext>
            </p:extLst>
          </p:nvPr>
        </p:nvGraphicFramePr>
        <p:xfrm>
          <a:off x="54537" y="155298"/>
          <a:ext cx="9071642" cy="8254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882613"/>
              </p:ext>
            </p:extLst>
          </p:nvPr>
        </p:nvGraphicFramePr>
        <p:xfrm>
          <a:off x="6499283" y="5369560"/>
          <a:ext cx="2618699" cy="1417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18699"/>
              </a:tblGrid>
              <a:tr h="283464"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AU" sz="1200" kern="1200" dirty="0"/>
                        <a:t>Suggested</a:t>
                      </a:r>
                      <a:r>
                        <a:rPr lang="en-AU" sz="1200" kern="1200" dirty="0">
                          <a:effectLst/>
                        </a:rPr>
                        <a:t> Therapeutic Goal</a:t>
                      </a:r>
                      <a:endParaRPr lang="en-AU" sz="12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44" marR="7144" marT="9525" marB="0" anchor="ctr"/>
                </a:tc>
              </a:tr>
              <a:tr h="283464"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AU" sz="1200" kern="1200" dirty="0" smtClean="0">
                          <a:effectLst/>
                        </a:rPr>
                        <a:t>Achieve </a:t>
                      </a:r>
                      <a:r>
                        <a:rPr lang="en-AU" sz="1200" kern="1200" dirty="0">
                          <a:effectLst/>
                        </a:rPr>
                        <a:t>regression</a:t>
                      </a:r>
                      <a:endParaRPr lang="en-A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44" marR="7144" marT="9525" marB="0" anchor="ctr"/>
                </a:tc>
              </a:tr>
              <a:tr h="283464"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AU" sz="1200" kern="1200" dirty="0" smtClean="0">
                          <a:effectLst/>
                        </a:rPr>
                        <a:t>Maintain </a:t>
                      </a:r>
                      <a:r>
                        <a:rPr lang="en-AU" sz="1200" kern="1200" dirty="0">
                          <a:effectLst/>
                        </a:rPr>
                        <a:t>status</a:t>
                      </a:r>
                      <a:endParaRPr lang="en-A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44" marR="7144" marT="9525" marB="0" anchor="ctr"/>
                </a:tc>
              </a:tr>
              <a:tr h="283464"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AU" sz="1200" kern="1200" dirty="0" smtClean="0">
                          <a:effectLst/>
                        </a:rPr>
                        <a:t>Slow </a:t>
                      </a:r>
                      <a:r>
                        <a:rPr lang="en-AU" sz="1200" kern="1200" dirty="0">
                          <a:effectLst/>
                        </a:rPr>
                        <a:t>progression</a:t>
                      </a:r>
                      <a:endParaRPr lang="en-A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44" marR="7144" marT="9525" marB="0" anchor="ctr"/>
                </a:tc>
              </a:tr>
              <a:tr h="283464"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Palliative/best supportive care</a:t>
                      </a:r>
                      <a:endParaRPr lang="en-A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44" marR="7144" marT="9525" marB="0" anchor="ctr"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834484"/>
              </p:ext>
            </p:extLst>
          </p:nvPr>
        </p:nvGraphicFramePr>
        <p:xfrm>
          <a:off x="3264315" y="1057713"/>
          <a:ext cx="3219728" cy="2817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20697"/>
                <a:gridCol w="899031"/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Common diagnostic</a:t>
                      </a:r>
                      <a:r>
                        <a:rPr lang="en-AU" sz="1200" baseline="0" dirty="0" smtClean="0"/>
                        <a:t> terms (cont.)</a:t>
                      </a:r>
                      <a:endParaRPr lang="en-AU" sz="1200" dirty="0"/>
                    </a:p>
                  </a:txBody>
                  <a:tcPr marL="68580" marR="68580" marB="36000"/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Acronym</a:t>
                      </a:r>
                      <a:endParaRPr lang="en-AU" sz="1200" dirty="0"/>
                    </a:p>
                  </a:txBody>
                  <a:tcPr marL="68580" marR="68580" marB="36000"/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Sarcoidosis,</a:t>
                      </a:r>
                      <a:r>
                        <a:rPr lang="en-A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[specify organ involvement]</a:t>
                      </a:r>
                      <a:endParaRPr lang="en-A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3600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A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3600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Dust induced disease,</a:t>
                      </a:r>
                      <a:r>
                        <a:rPr lang="en-AU" sz="1200" baseline="0" dirty="0" smtClean="0"/>
                        <a:t> [specify dust]</a:t>
                      </a:r>
                      <a:endParaRPr lang="en-AU" sz="1200" dirty="0" smtClean="0"/>
                    </a:p>
                  </a:txBody>
                  <a:tcPr marL="68580" marR="68580" marT="0" marB="3600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AU" sz="12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3600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Drug induced lung disease, [specify drug]</a:t>
                      </a:r>
                      <a:endParaRPr lang="en-AU" sz="1200" dirty="0"/>
                    </a:p>
                  </a:txBody>
                  <a:tcPr marL="68580" marR="68580" marT="0" marB="3600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A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B="3600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Pulmonary vasculitis, [specify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dirty="0" smtClean="0"/>
                        <a:t>subtype]</a:t>
                      </a:r>
                      <a:endParaRPr lang="en-AU" sz="1200" dirty="0"/>
                    </a:p>
                  </a:txBody>
                  <a:tcPr marL="68580" marR="68580" marT="0" marB="36000"/>
                </a:tc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 marL="68580" marR="68580" marT="0" marB="36000"/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200" kern="1200" dirty="0" smtClean="0"/>
                        <a:t>Pulmonary alveolar </a:t>
                      </a:r>
                      <a:r>
                        <a:rPr lang="en-AU" sz="1200" kern="1200" dirty="0" err="1" smtClean="0"/>
                        <a:t>proteinosis</a:t>
                      </a:r>
                      <a:endParaRPr lang="en-A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36000"/>
                </a:tc>
                <a:tc>
                  <a:txBody>
                    <a:bodyPr/>
                    <a:lstStyle/>
                    <a:p>
                      <a:endParaRPr lang="en-A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3600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AU" sz="1200" kern="1200" baseline="0" dirty="0" smtClean="0"/>
                        <a:t>Primary pulmonary </a:t>
                      </a:r>
                      <a:r>
                        <a:rPr lang="en-AU" sz="1200" kern="1200" baseline="0" dirty="0" err="1" smtClean="0"/>
                        <a:t>haemosiderosis</a:t>
                      </a:r>
                      <a:endParaRPr lang="en-AU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36000"/>
                </a:tc>
                <a:tc>
                  <a:txBody>
                    <a:bodyPr/>
                    <a:lstStyle/>
                    <a:p>
                      <a:endParaRPr lang="en-AU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3600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AU" sz="1200" kern="1200" baseline="0" dirty="0" smtClean="0"/>
                        <a:t>Primary alveolar </a:t>
                      </a:r>
                      <a:r>
                        <a:rPr lang="en-AU" sz="1200" kern="1200" baseline="0" dirty="0" err="1" smtClean="0"/>
                        <a:t>microlithiasis</a:t>
                      </a:r>
                      <a:endParaRPr lang="en-AU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3600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AU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3600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92579" y="0"/>
            <a:ext cx="2133600" cy="365125"/>
          </a:xfrm>
        </p:spPr>
        <p:txBody>
          <a:bodyPr/>
          <a:lstStyle/>
          <a:p>
            <a:r>
              <a:rPr lang="en-US" sz="900" dirty="0" smtClean="0"/>
              <a:t>ILD MDM Toolkit</a:t>
            </a:r>
            <a:endParaRPr lang="en-US" sz="900" dirty="0"/>
          </a:p>
        </p:txBody>
      </p:sp>
      <p:sp>
        <p:nvSpPr>
          <p:cNvPr id="12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5921331" cy="365125"/>
          </a:xfrm>
        </p:spPr>
        <p:txBody>
          <a:bodyPr/>
          <a:lstStyle/>
          <a:p>
            <a:pPr algn="l"/>
            <a:r>
              <a:rPr lang="en-US" sz="800" dirty="0" smtClean="0"/>
              <a:t>Three Clinical Slide Format - Royal Alfred Hospital, Sydney</a:t>
            </a:r>
            <a:endParaRPr lang="en-US" sz="800" dirty="0"/>
          </a:p>
        </p:txBody>
      </p:sp>
      <p:sp>
        <p:nvSpPr>
          <p:cNvPr id="13" name="Footer Placeholder 4"/>
          <p:cNvSpPr txBox="1">
            <a:spLocks/>
          </p:cNvSpPr>
          <p:nvPr/>
        </p:nvSpPr>
        <p:spPr>
          <a:xfrm>
            <a:off x="8057072" y="6495810"/>
            <a:ext cx="1086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900" dirty="0" smtClean="0"/>
              <a:t>Slide 4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80741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CURRENT CLINICAL TRIALS AND RESEARCH</a:t>
            </a:r>
            <a:endParaRPr lang="en-AU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123306"/>
              </p:ext>
            </p:extLst>
          </p:nvPr>
        </p:nvGraphicFramePr>
        <p:xfrm>
          <a:off x="628650" y="1476750"/>
          <a:ext cx="7750970" cy="45974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83622"/>
                <a:gridCol w="1516837"/>
                <a:gridCol w="1516837"/>
                <a:gridCol w="1516837"/>
                <a:gridCol w="1516837"/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Project</a:t>
                      </a:r>
                      <a:r>
                        <a:rPr lang="en-AU" sz="1400" baseline="0" dirty="0" smtClean="0"/>
                        <a:t> n</a:t>
                      </a:r>
                      <a:r>
                        <a:rPr lang="en-AU" sz="1400" dirty="0" smtClean="0"/>
                        <a:t>ame</a:t>
                      </a:r>
                      <a:endParaRPr lang="en-AU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1</a:t>
                      </a:r>
                      <a:endParaRPr lang="en-AU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2</a:t>
                      </a:r>
                      <a:endParaRPr lang="en-AU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3</a:t>
                      </a:r>
                      <a:endParaRPr lang="en-AU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4</a:t>
                      </a:r>
                      <a:endParaRPr lang="en-AU" sz="1400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Agent</a:t>
                      </a:r>
                      <a:endParaRPr lang="en-AU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Duration</a:t>
                      </a:r>
                      <a:endParaRPr lang="en-AU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Comparator</a:t>
                      </a:r>
                      <a:endParaRPr lang="en-AU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Key inclusion </a:t>
                      </a:r>
                      <a:r>
                        <a:rPr lang="en-AU" sz="1400" baseline="0" dirty="0" smtClean="0"/>
                        <a:t>criteria</a:t>
                      </a:r>
                      <a:endParaRPr lang="en-AU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Key exclusion</a:t>
                      </a:r>
                      <a:r>
                        <a:rPr lang="en-AU" sz="1400" baseline="0" dirty="0" smtClean="0"/>
                        <a:t> criteria</a:t>
                      </a:r>
                      <a:endParaRPr lang="en-AU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Primary</a:t>
                      </a:r>
                      <a:r>
                        <a:rPr lang="en-AU" sz="1400" baseline="0" dirty="0" smtClean="0"/>
                        <a:t> endpoint</a:t>
                      </a:r>
                      <a:endParaRPr lang="en-AU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Number</a:t>
                      </a:r>
                      <a:r>
                        <a:rPr lang="en-AU" sz="1400" baseline="0" dirty="0" smtClean="0"/>
                        <a:t> participants sought</a:t>
                      </a:r>
                      <a:endParaRPr lang="en-AU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Screened</a:t>
                      </a:r>
                      <a:endParaRPr lang="en-AU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Enrolled</a:t>
                      </a:r>
                      <a:endParaRPr lang="en-AU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Notes</a:t>
                      </a:r>
                      <a:endParaRPr lang="en-AU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Contact person</a:t>
                      </a:r>
                      <a:endParaRPr lang="en-AU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endParaRPr lang="en-AU" sz="1400" dirty="0"/>
                    </a:p>
                  </a:txBody>
                  <a:tcPr marL="68580" marR="68580"/>
                </a:tc>
              </a:tr>
            </a:tbl>
          </a:graphicData>
        </a:graphic>
      </p:graphicFrame>
      <p:sp>
        <p:nvSpPr>
          <p:cNvPr id="7" name="Footer Placeholder 4"/>
          <p:cNvSpPr txBox="1">
            <a:spLocks/>
          </p:cNvSpPr>
          <p:nvPr/>
        </p:nvSpPr>
        <p:spPr>
          <a:xfrm>
            <a:off x="8057072" y="6495810"/>
            <a:ext cx="1086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900" dirty="0" smtClean="0"/>
              <a:t>Slide 5</a:t>
            </a:r>
            <a:endParaRPr lang="en-US" sz="900" dirty="0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5921331" cy="365125"/>
          </a:xfrm>
        </p:spPr>
        <p:txBody>
          <a:bodyPr/>
          <a:lstStyle/>
          <a:p>
            <a:pPr algn="l"/>
            <a:r>
              <a:rPr lang="en-US" sz="800" dirty="0" smtClean="0"/>
              <a:t>Three Clinical Slide Format - Royal Alfred Hospital, Sydney</a:t>
            </a:r>
            <a:endParaRPr lang="en-US" sz="800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92579" y="0"/>
            <a:ext cx="2133600" cy="365125"/>
          </a:xfrm>
        </p:spPr>
        <p:txBody>
          <a:bodyPr/>
          <a:lstStyle/>
          <a:p>
            <a:r>
              <a:rPr lang="en-US" sz="900" dirty="0" smtClean="0"/>
              <a:t>ILD MDM Toolkit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84056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1BFFA8119B964E938EFC676C333650" ma:contentTypeVersion="14" ma:contentTypeDescription="Create a new document." ma:contentTypeScope="" ma:versionID="bb6f6a6229f7b85392e590f1f69d41a8">
  <xsd:schema xmlns:xsd="http://www.w3.org/2001/XMLSchema" xmlns:xs="http://www.w3.org/2001/XMLSchema" xmlns:p="http://schemas.microsoft.com/office/2006/metadata/properties" xmlns:ns1="http://schemas.microsoft.com/sharepoint/v3" xmlns:ns2="fc2d1fc0-ad34-4951-bfe9-73bcb5867f52" xmlns:ns3="a8a34e29-a291-4550-91bb-5593eb582793" targetNamespace="http://schemas.microsoft.com/office/2006/metadata/properties" ma:root="true" ma:fieldsID="7be9c6d591154fee19c6f47d3b7085a5" ns1:_="" ns2:_="" ns3:_="">
    <xsd:import namespace="http://schemas.microsoft.com/sharepoint/v3"/>
    <xsd:import namespace="fc2d1fc0-ad34-4951-bfe9-73bcb5867f52"/>
    <xsd:import namespace="a8a34e29-a291-4550-91bb-5593eb5827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2d1fc0-ad34-4951-bfe9-73bcb5867f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a34e29-a291-4550-91bb-5593eb58279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7D1B211-D546-4F1E-969F-F5F098F205CF}"/>
</file>

<file path=customXml/itemProps2.xml><?xml version="1.0" encoding="utf-8"?>
<ds:datastoreItem xmlns:ds="http://schemas.openxmlformats.org/officeDocument/2006/customXml" ds:itemID="{7B18B530-F912-48C8-97E1-7C4B3B8B5FC4}"/>
</file>

<file path=customXml/itemProps3.xml><?xml version="1.0" encoding="utf-8"?>
<ds:datastoreItem xmlns:ds="http://schemas.openxmlformats.org/officeDocument/2006/customXml" ds:itemID="{21AA19FD-0528-41AA-A362-0FAF44CDDD1F}"/>
</file>

<file path=docProps/app.xml><?xml version="1.0" encoding="utf-8"?>
<Properties xmlns="http://schemas.openxmlformats.org/officeDocument/2006/extended-properties" xmlns:vt="http://schemas.openxmlformats.org/officeDocument/2006/docPropsVTypes">
  <TotalTime>2500</TotalTime>
  <Words>409</Words>
  <Application>Microsoft Office PowerPoint</Application>
  <PresentationFormat>On-screen Show (4:3)</PresentationFormat>
  <Paragraphs>161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Patient Demographics Referred by:  </vt:lpstr>
      <vt:lpstr>Patient Demographics </vt:lpstr>
      <vt:lpstr>Patient Demographics </vt:lpstr>
      <vt:lpstr>PowerPoint Presentation</vt:lpstr>
      <vt:lpstr>CURRENT CLINICAL TRIALS AND RESEARCH</vt:lpstr>
    </vt:vector>
  </TitlesOfParts>
  <Company>Al-Aghbari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ILD MDT 22/12/2016</dc:title>
  <dc:creator>Jamal Al-Aghbari</dc:creator>
  <cp:lastModifiedBy>Angela Perin</cp:lastModifiedBy>
  <cp:revision>235</cp:revision>
  <dcterms:created xsi:type="dcterms:W3CDTF">2016-12-21T15:44:53Z</dcterms:created>
  <dcterms:modified xsi:type="dcterms:W3CDTF">2018-03-23T01:42:17Z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0x0101009D1BFFA8119B964E938EFC676C333650</vt:lpwstr>
  </property>
</Properties>
</file>