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mbdch" initials="c" lastIdx="8" clrIdx="0"/>
  <p:cmAuthor id="1" name="Ian Glaspole" initials="IG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EF4EC"/>
    <a:srgbClr val="F9EEE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8814" autoAdjust="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5ADC5-C09A-4A2D-B52D-7AC48556E826}" type="doc">
      <dgm:prSet loTypeId="urn:microsoft.com/office/officeart/2005/8/layout/chevron1" loCatId="process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26418886-E002-445C-B544-BF0E885E862A}">
      <dgm:prSet phldrT="[Text]"/>
      <dgm:spPr/>
      <dgm:t>
        <a:bodyPr/>
        <a:lstStyle/>
        <a:p>
          <a:r>
            <a:rPr lang="en-AU" dirty="0" smtClean="0"/>
            <a:t>Consensus diagnosis</a:t>
          </a:r>
          <a:endParaRPr lang="en-AU" dirty="0"/>
        </a:p>
      </dgm:t>
    </dgm:pt>
    <dgm:pt modelId="{7852B5AC-F3E1-48D7-899B-2BBE1FDC696F}" type="parTrans" cxnId="{5BE777C1-530F-40A4-A3FC-949FDFBCBE36}">
      <dgm:prSet/>
      <dgm:spPr/>
      <dgm:t>
        <a:bodyPr/>
        <a:lstStyle/>
        <a:p>
          <a:endParaRPr lang="en-AU"/>
        </a:p>
      </dgm:t>
    </dgm:pt>
    <dgm:pt modelId="{56D4DFA1-3BE9-454D-BCE5-F5D066C30BDE}" type="sibTrans" cxnId="{5BE777C1-530F-40A4-A3FC-949FDFBCBE36}">
      <dgm:prSet/>
      <dgm:spPr/>
      <dgm:t>
        <a:bodyPr/>
        <a:lstStyle/>
        <a:p>
          <a:endParaRPr lang="en-AU"/>
        </a:p>
      </dgm:t>
    </dgm:pt>
    <dgm:pt modelId="{6BB025C1-7DE9-44E4-8173-FF3A9BFBBBE5}">
      <dgm:prSet phldrT="[Text]"/>
      <dgm:spPr/>
      <dgm:t>
        <a:bodyPr/>
        <a:lstStyle/>
        <a:p>
          <a:r>
            <a:rPr lang="en-AU" dirty="0" smtClean="0"/>
            <a:t>Research terminology</a:t>
          </a:r>
          <a:endParaRPr lang="en-AU" dirty="0"/>
        </a:p>
      </dgm:t>
    </dgm:pt>
    <dgm:pt modelId="{1A82D576-6487-4739-9BF6-E92A834F83EF}" type="parTrans" cxnId="{A28F5AE7-5214-4E90-B15B-E396121C8DE2}">
      <dgm:prSet/>
      <dgm:spPr/>
      <dgm:t>
        <a:bodyPr/>
        <a:lstStyle/>
        <a:p>
          <a:endParaRPr lang="en-AU"/>
        </a:p>
      </dgm:t>
    </dgm:pt>
    <dgm:pt modelId="{5ED15F06-E858-487D-9DAC-E0B38FCEBB52}" type="sibTrans" cxnId="{A28F5AE7-5214-4E90-B15B-E396121C8DE2}">
      <dgm:prSet/>
      <dgm:spPr/>
      <dgm:t>
        <a:bodyPr/>
        <a:lstStyle/>
        <a:p>
          <a:endParaRPr lang="en-AU"/>
        </a:p>
      </dgm:t>
    </dgm:pt>
    <dgm:pt modelId="{D26C88A1-CA7E-428B-A513-CF44530A1C00}">
      <dgm:prSet phldrT="[Text]"/>
      <dgm:spPr/>
      <dgm:t>
        <a:bodyPr/>
        <a:lstStyle/>
        <a:p>
          <a:r>
            <a:rPr lang="en-AU" dirty="0" smtClean="0"/>
            <a:t>Diagnostic confidence</a:t>
          </a:r>
          <a:endParaRPr lang="en-AU" dirty="0"/>
        </a:p>
      </dgm:t>
    </dgm:pt>
    <dgm:pt modelId="{770E7D64-0B31-4C43-9A6D-5CEF7A809130}" type="parTrans" cxnId="{FA7E7CC1-8378-4DAE-8E44-0211ACF7D1D8}">
      <dgm:prSet/>
      <dgm:spPr/>
      <dgm:t>
        <a:bodyPr/>
        <a:lstStyle/>
        <a:p>
          <a:endParaRPr lang="en-AU"/>
        </a:p>
      </dgm:t>
    </dgm:pt>
    <dgm:pt modelId="{B8666D66-F6F3-4489-9660-7E91AB16FEC8}" type="sibTrans" cxnId="{FA7E7CC1-8378-4DAE-8E44-0211ACF7D1D8}">
      <dgm:prSet/>
      <dgm:spPr/>
      <dgm:t>
        <a:bodyPr/>
        <a:lstStyle/>
        <a:p>
          <a:endParaRPr lang="en-AU"/>
        </a:p>
      </dgm:t>
    </dgm:pt>
    <dgm:pt modelId="{24768824-6C1A-41D3-84FA-3BDB0B6CE471}">
      <dgm:prSet phldrT="[Text]"/>
      <dgm:spPr/>
      <dgm:t>
        <a:bodyPr/>
        <a:lstStyle/>
        <a:p>
          <a:r>
            <a:rPr lang="en-AU" dirty="0" smtClean="0"/>
            <a:t>Differential diagnosis</a:t>
          </a:r>
          <a:endParaRPr lang="en-AU" dirty="0"/>
        </a:p>
      </dgm:t>
    </dgm:pt>
    <dgm:pt modelId="{263F552A-8288-4732-B28F-76352C6CF397}" type="parTrans" cxnId="{9F918D0B-5D39-4D1C-844F-BC258DC20F00}">
      <dgm:prSet/>
      <dgm:spPr/>
      <dgm:t>
        <a:bodyPr/>
        <a:lstStyle/>
        <a:p>
          <a:endParaRPr lang="en-AU"/>
        </a:p>
      </dgm:t>
    </dgm:pt>
    <dgm:pt modelId="{7A6329E2-5129-4D68-BB4D-904D7E54D026}" type="sibTrans" cxnId="{9F918D0B-5D39-4D1C-844F-BC258DC20F00}">
      <dgm:prSet/>
      <dgm:spPr/>
      <dgm:t>
        <a:bodyPr/>
        <a:lstStyle/>
        <a:p>
          <a:endParaRPr lang="en-AU"/>
        </a:p>
      </dgm:t>
    </dgm:pt>
    <dgm:pt modelId="{F1C7D338-4DA7-43EB-A808-F530A000E663}">
      <dgm:prSet phldrT="[Text]"/>
      <dgm:spPr/>
      <dgm:t>
        <a:bodyPr/>
        <a:lstStyle/>
        <a:p>
          <a:r>
            <a:rPr lang="en-AU" dirty="0" smtClean="0"/>
            <a:t>Disease behaviour</a:t>
          </a:r>
          <a:endParaRPr lang="en-AU" dirty="0"/>
        </a:p>
      </dgm:t>
    </dgm:pt>
    <dgm:pt modelId="{5DD9A280-1A7F-4553-B95D-8B027C409FB0}" type="parTrans" cxnId="{A6FBB304-2024-4E30-8897-834AA8D4363E}">
      <dgm:prSet/>
      <dgm:spPr/>
      <dgm:t>
        <a:bodyPr/>
        <a:lstStyle/>
        <a:p>
          <a:endParaRPr lang="en-AU"/>
        </a:p>
      </dgm:t>
    </dgm:pt>
    <dgm:pt modelId="{B40B59F6-459B-49C4-9D54-10F92588CEAC}" type="sibTrans" cxnId="{A6FBB304-2024-4E30-8897-834AA8D4363E}">
      <dgm:prSet/>
      <dgm:spPr/>
      <dgm:t>
        <a:bodyPr/>
        <a:lstStyle/>
        <a:p>
          <a:endParaRPr lang="en-AU"/>
        </a:p>
      </dgm:t>
    </dgm:pt>
    <dgm:pt modelId="{23DC6332-7B05-4CF8-A488-7A1AB6EB1201}">
      <dgm:prSet phldrT="[Text]"/>
      <dgm:spPr/>
      <dgm:t>
        <a:bodyPr/>
        <a:lstStyle/>
        <a:p>
          <a:r>
            <a:rPr lang="en-AU" dirty="0" smtClean="0"/>
            <a:t>Suggested management &amp; therapeutic goal</a:t>
          </a:r>
          <a:endParaRPr lang="en-AU" dirty="0"/>
        </a:p>
      </dgm:t>
    </dgm:pt>
    <dgm:pt modelId="{64E6ECA5-F58A-45AE-93B6-6EC0B0B71115}" type="parTrans" cxnId="{F29C04E8-1CF7-417C-86A7-7FCD6E0A1C8A}">
      <dgm:prSet/>
      <dgm:spPr/>
      <dgm:t>
        <a:bodyPr/>
        <a:lstStyle/>
        <a:p>
          <a:endParaRPr lang="en-AU"/>
        </a:p>
      </dgm:t>
    </dgm:pt>
    <dgm:pt modelId="{AA2BAB51-B52A-40E1-8D48-71489D9B9C2D}" type="sibTrans" cxnId="{F29C04E8-1CF7-417C-86A7-7FCD6E0A1C8A}">
      <dgm:prSet/>
      <dgm:spPr/>
      <dgm:t>
        <a:bodyPr/>
        <a:lstStyle/>
        <a:p>
          <a:endParaRPr lang="en-AU"/>
        </a:p>
      </dgm:t>
    </dgm:pt>
    <dgm:pt modelId="{0AA659E3-6D85-4393-B094-8B17435E155B}" type="pres">
      <dgm:prSet presAssocID="{DEC5ADC5-C09A-4A2D-B52D-7AC48556E8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22BB41A-48B3-4E26-A236-399326847998}" type="pres">
      <dgm:prSet presAssocID="{26418886-E002-445C-B544-BF0E885E862A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5269B5F-6E31-41C5-ADC3-58A073E15182}" type="pres">
      <dgm:prSet presAssocID="{56D4DFA1-3BE9-454D-BCE5-F5D066C30BDE}" presName="parTxOnlySpace" presStyleCnt="0"/>
      <dgm:spPr/>
    </dgm:pt>
    <dgm:pt modelId="{FAA6DA07-05C6-4BF3-968A-4EEE945E01B6}" type="pres">
      <dgm:prSet presAssocID="{6BB025C1-7DE9-44E4-8173-FF3A9BFBBBE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2DA0F94-73CF-4C59-AB49-A74699ECF461}" type="pres">
      <dgm:prSet presAssocID="{5ED15F06-E858-487D-9DAC-E0B38FCEBB52}" presName="parTxOnlySpace" presStyleCnt="0"/>
      <dgm:spPr/>
    </dgm:pt>
    <dgm:pt modelId="{73254C4F-CC87-46A9-A8C4-54A123673D78}" type="pres">
      <dgm:prSet presAssocID="{D26C88A1-CA7E-428B-A513-CF44530A1C0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58D2816-D044-4852-886E-7650E5EC2970}" type="pres">
      <dgm:prSet presAssocID="{B8666D66-F6F3-4489-9660-7E91AB16FEC8}" presName="parTxOnlySpace" presStyleCnt="0"/>
      <dgm:spPr/>
    </dgm:pt>
    <dgm:pt modelId="{AE941611-FFCE-448A-9BE9-64A72992279A}" type="pres">
      <dgm:prSet presAssocID="{24768824-6C1A-41D3-84FA-3BDB0B6CE471}" presName="parTxOnly" presStyleLbl="node1" presStyleIdx="3" presStyleCnt="6" custLinFactNeighborY="6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A81E60E-A9CF-4689-90D3-4AEA61850E98}" type="pres">
      <dgm:prSet presAssocID="{7A6329E2-5129-4D68-BB4D-904D7E54D026}" presName="parTxOnlySpace" presStyleCnt="0"/>
      <dgm:spPr/>
    </dgm:pt>
    <dgm:pt modelId="{5FB86EC8-87DD-4419-91DC-3AC4D80F7F69}" type="pres">
      <dgm:prSet presAssocID="{F1C7D338-4DA7-43EB-A808-F530A000E66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C309885-940A-4BBB-B108-22845AFDDBE1}" type="pres">
      <dgm:prSet presAssocID="{B40B59F6-459B-49C4-9D54-10F92588CEAC}" presName="parTxOnlySpace" presStyleCnt="0"/>
      <dgm:spPr/>
    </dgm:pt>
    <dgm:pt modelId="{C6E555CF-8D8E-4409-9CF1-A0E3144B1395}" type="pres">
      <dgm:prSet presAssocID="{23DC6332-7B05-4CF8-A488-7A1AB6EB1201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32AAFF8-0382-4C12-A44E-132C5C7EE151}" type="presOf" srcId="{23DC6332-7B05-4CF8-A488-7A1AB6EB1201}" destId="{C6E555CF-8D8E-4409-9CF1-A0E3144B1395}" srcOrd="0" destOrd="0" presId="urn:microsoft.com/office/officeart/2005/8/layout/chevron1"/>
    <dgm:cxn modelId="{BE93E517-7480-4FE9-A34B-140008359D1C}" type="presOf" srcId="{6BB025C1-7DE9-44E4-8173-FF3A9BFBBBE5}" destId="{FAA6DA07-05C6-4BF3-968A-4EEE945E01B6}" srcOrd="0" destOrd="0" presId="urn:microsoft.com/office/officeart/2005/8/layout/chevron1"/>
    <dgm:cxn modelId="{A6FBB304-2024-4E30-8897-834AA8D4363E}" srcId="{DEC5ADC5-C09A-4A2D-B52D-7AC48556E826}" destId="{F1C7D338-4DA7-43EB-A808-F530A000E663}" srcOrd="4" destOrd="0" parTransId="{5DD9A280-1A7F-4553-B95D-8B027C409FB0}" sibTransId="{B40B59F6-459B-49C4-9D54-10F92588CEAC}"/>
    <dgm:cxn modelId="{A28F5AE7-5214-4E90-B15B-E396121C8DE2}" srcId="{DEC5ADC5-C09A-4A2D-B52D-7AC48556E826}" destId="{6BB025C1-7DE9-44E4-8173-FF3A9BFBBBE5}" srcOrd="1" destOrd="0" parTransId="{1A82D576-6487-4739-9BF6-E92A834F83EF}" sibTransId="{5ED15F06-E858-487D-9DAC-E0B38FCEBB52}"/>
    <dgm:cxn modelId="{064DC00B-5E8B-4FA0-BD49-6054D0931A33}" type="presOf" srcId="{D26C88A1-CA7E-428B-A513-CF44530A1C00}" destId="{73254C4F-CC87-46A9-A8C4-54A123673D78}" srcOrd="0" destOrd="0" presId="urn:microsoft.com/office/officeart/2005/8/layout/chevron1"/>
    <dgm:cxn modelId="{5BE777C1-530F-40A4-A3FC-949FDFBCBE36}" srcId="{DEC5ADC5-C09A-4A2D-B52D-7AC48556E826}" destId="{26418886-E002-445C-B544-BF0E885E862A}" srcOrd="0" destOrd="0" parTransId="{7852B5AC-F3E1-48D7-899B-2BBE1FDC696F}" sibTransId="{56D4DFA1-3BE9-454D-BCE5-F5D066C30BDE}"/>
    <dgm:cxn modelId="{328173DE-8F6E-4AD1-B3CC-F5889A1CDBEF}" type="presOf" srcId="{DEC5ADC5-C09A-4A2D-B52D-7AC48556E826}" destId="{0AA659E3-6D85-4393-B094-8B17435E155B}" srcOrd="0" destOrd="0" presId="urn:microsoft.com/office/officeart/2005/8/layout/chevron1"/>
    <dgm:cxn modelId="{96ACD96F-863B-4B80-96F6-25C7DD4981D8}" type="presOf" srcId="{26418886-E002-445C-B544-BF0E885E862A}" destId="{322BB41A-48B3-4E26-A236-399326847998}" srcOrd="0" destOrd="0" presId="urn:microsoft.com/office/officeart/2005/8/layout/chevron1"/>
    <dgm:cxn modelId="{9F918D0B-5D39-4D1C-844F-BC258DC20F00}" srcId="{DEC5ADC5-C09A-4A2D-B52D-7AC48556E826}" destId="{24768824-6C1A-41D3-84FA-3BDB0B6CE471}" srcOrd="3" destOrd="0" parTransId="{263F552A-8288-4732-B28F-76352C6CF397}" sibTransId="{7A6329E2-5129-4D68-BB4D-904D7E54D026}"/>
    <dgm:cxn modelId="{F29C04E8-1CF7-417C-86A7-7FCD6E0A1C8A}" srcId="{DEC5ADC5-C09A-4A2D-B52D-7AC48556E826}" destId="{23DC6332-7B05-4CF8-A488-7A1AB6EB1201}" srcOrd="5" destOrd="0" parTransId="{64E6ECA5-F58A-45AE-93B6-6EC0B0B71115}" sibTransId="{AA2BAB51-B52A-40E1-8D48-71489D9B9C2D}"/>
    <dgm:cxn modelId="{027D7B8A-A2DD-4BA5-B1B5-DDA7CDD0DDD5}" type="presOf" srcId="{F1C7D338-4DA7-43EB-A808-F530A000E663}" destId="{5FB86EC8-87DD-4419-91DC-3AC4D80F7F69}" srcOrd="0" destOrd="0" presId="urn:microsoft.com/office/officeart/2005/8/layout/chevron1"/>
    <dgm:cxn modelId="{FA7E7CC1-8378-4DAE-8E44-0211ACF7D1D8}" srcId="{DEC5ADC5-C09A-4A2D-B52D-7AC48556E826}" destId="{D26C88A1-CA7E-428B-A513-CF44530A1C00}" srcOrd="2" destOrd="0" parTransId="{770E7D64-0B31-4C43-9A6D-5CEF7A809130}" sibTransId="{B8666D66-F6F3-4489-9660-7E91AB16FEC8}"/>
    <dgm:cxn modelId="{820389E0-9C42-46D5-9D78-D1CE15237706}" type="presOf" srcId="{24768824-6C1A-41D3-84FA-3BDB0B6CE471}" destId="{AE941611-FFCE-448A-9BE9-64A72992279A}" srcOrd="0" destOrd="0" presId="urn:microsoft.com/office/officeart/2005/8/layout/chevron1"/>
    <dgm:cxn modelId="{0E21D274-5C36-49F5-B11F-F92D43BEA4BB}" type="presParOf" srcId="{0AA659E3-6D85-4393-B094-8B17435E155B}" destId="{322BB41A-48B3-4E26-A236-399326847998}" srcOrd="0" destOrd="0" presId="urn:microsoft.com/office/officeart/2005/8/layout/chevron1"/>
    <dgm:cxn modelId="{6C023812-04C3-43C7-A4F9-FD0D5A79FB3E}" type="presParOf" srcId="{0AA659E3-6D85-4393-B094-8B17435E155B}" destId="{05269B5F-6E31-41C5-ADC3-58A073E15182}" srcOrd="1" destOrd="0" presId="urn:microsoft.com/office/officeart/2005/8/layout/chevron1"/>
    <dgm:cxn modelId="{866AC975-C726-4A4A-9761-686B2FBA9F08}" type="presParOf" srcId="{0AA659E3-6D85-4393-B094-8B17435E155B}" destId="{FAA6DA07-05C6-4BF3-968A-4EEE945E01B6}" srcOrd="2" destOrd="0" presId="urn:microsoft.com/office/officeart/2005/8/layout/chevron1"/>
    <dgm:cxn modelId="{4BB468E2-3091-403E-B8EC-2409BA77D50B}" type="presParOf" srcId="{0AA659E3-6D85-4393-B094-8B17435E155B}" destId="{62DA0F94-73CF-4C59-AB49-A74699ECF461}" srcOrd="3" destOrd="0" presId="urn:microsoft.com/office/officeart/2005/8/layout/chevron1"/>
    <dgm:cxn modelId="{C2E95805-12A5-4E57-B58D-19F9BB401396}" type="presParOf" srcId="{0AA659E3-6D85-4393-B094-8B17435E155B}" destId="{73254C4F-CC87-46A9-A8C4-54A123673D78}" srcOrd="4" destOrd="0" presId="urn:microsoft.com/office/officeart/2005/8/layout/chevron1"/>
    <dgm:cxn modelId="{7D86E9B7-F24D-46B3-A0FA-5B2A08F93BA7}" type="presParOf" srcId="{0AA659E3-6D85-4393-B094-8B17435E155B}" destId="{658D2816-D044-4852-886E-7650E5EC2970}" srcOrd="5" destOrd="0" presId="urn:microsoft.com/office/officeart/2005/8/layout/chevron1"/>
    <dgm:cxn modelId="{335C0D46-179B-4BC3-B5A8-BC7E85D8D91C}" type="presParOf" srcId="{0AA659E3-6D85-4393-B094-8B17435E155B}" destId="{AE941611-FFCE-448A-9BE9-64A72992279A}" srcOrd="6" destOrd="0" presId="urn:microsoft.com/office/officeart/2005/8/layout/chevron1"/>
    <dgm:cxn modelId="{DE5966C3-6433-4534-B5DE-23851AE9745B}" type="presParOf" srcId="{0AA659E3-6D85-4393-B094-8B17435E155B}" destId="{1A81E60E-A9CF-4689-90D3-4AEA61850E98}" srcOrd="7" destOrd="0" presId="urn:microsoft.com/office/officeart/2005/8/layout/chevron1"/>
    <dgm:cxn modelId="{27F82E79-BF39-471D-89E8-CEE1192675C6}" type="presParOf" srcId="{0AA659E3-6D85-4393-B094-8B17435E155B}" destId="{5FB86EC8-87DD-4419-91DC-3AC4D80F7F69}" srcOrd="8" destOrd="0" presId="urn:microsoft.com/office/officeart/2005/8/layout/chevron1"/>
    <dgm:cxn modelId="{F40E9FFD-2933-45E9-B3DF-3C51015EA905}" type="presParOf" srcId="{0AA659E3-6D85-4393-B094-8B17435E155B}" destId="{CC309885-940A-4BBB-B108-22845AFDDBE1}" srcOrd="9" destOrd="0" presId="urn:microsoft.com/office/officeart/2005/8/layout/chevron1"/>
    <dgm:cxn modelId="{ACEF6219-1689-40E3-BE3A-2A1603AC29D9}" type="presParOf" srcId="{0AA659E3-6D85-4393-B094-8B17435E155B}" destId="{C6E555CF-8D8E-4409-9CF1-A0E3144B1395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BB41A-48B3-4E26-A236-399326847998}">
      <dsp:nvSpPr>
        <dsp:cNvPr id="0" name=""/>
        <dsp:cNvSpPr/>
      </dsp:nvSpPr>
      <dsp:spPr>
        <a:xfrm>
          <a:off x="5906" y="0"/>
          <a:ext cx="2197038" cy="8254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Consensus diagnosis</a:t>
          </a:r>
          <a:endParaRPr lang="en-AU" sz="1500" kern="1200" dirty="0"/>
        </a:p>
      </dsp:txBody>
      <dsp:txXfrm>
        <a:off x="418621" y="0"/>
        <a:ext cx="1371608" cy="825430"/>
      </dsp:txXfrm>
    </dsp:sp>
    <dsp:sp modelId="{FAA6DA07-05C6-4BF3-968A-4EEE945E01B6}">
      <dsp:nvSpPr>
        <dsp:cNvPr id="0" name=""/>
        <dsp:cNvSpPr/>
      </dsp:nvSpPr>
      <dsp:spPr>
        <a:xfrm>
          <a:off x="1983240" y="0"/>
          <a:ext cx="2197038" cy="82543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Research terminology</a:t>
          </a:r>
          <a:endParaRPr lang="en-AU" sz="1500" kern="1200" dirty="0"/>
        </a:p>
      </dsp:txBody>
      <dsp:txXfrm>
        <a:off x="2395955" y="0"/>
        <a:ext cx="1371608" cy="825430"/>
      </dsp:txXfrm>
    </dsp:sp>
    <dsp:sp modelId="{73254C4F-CC87-46A9-A8C4-54A123673D78}">
      <dsp:nvSpPr>
        <dsp:cNvPr id="0" name=""/>
        <dsp:cNvSpPr/>
      </dsp:nvSpPr>
      <dsp:spPr>
        <a:xfrm>
          <a:off x="3960574" y="0"/>
          <a:ext cx="2197038" cy="82543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Diagnostic confidence</a:t>
          </a:r>
          <a:endParaRPr lang="en-AU" sz="1500" kern="1200" dirty="0"/>
        </a:p>
      </dsp:txBody>
      <dsp:txXfrm>
        <a:off x="4373289" y="0"/>
        <a:ext cx="1371608" cy="825430"/>
      </dsp:txXfrm>
    </dsp:sp>
    <dsp:sp modelId="{AE941611-FFCE-448A-9BE9-64A72992279A}">
      <dsp:nvSpPr>
        <dsp:cNvPr id="0" name=""/>
        <dsp:cNvSpPr/>
      </dsp:nvSpPr>
      <dsp:spPr>
        <a:xfrm>
          <a:off x="5937909" y="0"/>
          <a:ext cx="2197038" cy="82543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Differential diagnosis</a:t>
          </a:r>
          <a:endParaRPr lang="en-AU" sz="1500" kern="1200" dirty="0"/>
        </a:p>
      </dsp:txBody>
      <dsp:txXfrm>
        <a:off x="6350624" y="0"/>
        <a:ext cx="1371608" cy="825430"/>
      </dsp:txXfrm>
    </dsp:sp>
    <dsp:sp modelId="{5FB86EC8-87DD-4419-91DC-3AC4D80F7F69}">
      <dsp:nvSpPr>
        <dsp:cNvPr id="0" name=""/>
        <dsp:cNvSpPr/>
      </dsp:nvSpPr>
      <dsp:spPr>
        <a:xfrm>
          <a:off x="7915243" y="0"/>
          <a:ext cx="2197038" cy="82543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Disease behaviour</a:t>
          </a:r>
          <a:endParaRPr lang="en-AU" sz="1500" kern="1200" dirty="0"/>
        </a:p>
      </dsp:txBody>
      <dsp:txXfrm>
        <a:off x="8327958" y="0"/>
        <a:ext cx="1371608" cy="825430"/>
      </dsp:txXfrm>
    </dsp:sp>
    <dsp:sp modelId="{C6E555CF-8D8E-4409-9CF1-A0E3144B1395}">
      <dsp:nvSpPr>
        <dsp:cNvPr id="0" name=""/>
        <dsp:cNvSpPr/>
      </dsp:nvSpPr>
      <dsp:spPr>
        <a:xfrm>
          <a:off x="9892577" y="0"/>
          <a:ext cx="2197038" cy="8254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Suggested management &amp; therapeutic goal</a:t>
          </a:r>
          <a:endParaRPr lang="en-AU" sz="1500" kern="1200" dirty="0"/>
        </a:p>
      </dsp:txBody>
      <dsp:txXfrm>
        <a:off x="10305292" y="0"/>
        <a:ext cx="1371608" cy="825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85FC7DA5-F7BB-496B-87CC-32F90AC8F3BE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3B396896-5A43-4843-B16B-4BF324DD022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93014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AEC2874A-1E0A-4479-B585-28C1CC1AAF62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DC9ADFE-4427-4F6A-87DC-B244D52F423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5321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50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67E0F-016E-4DE1-9F2D-142F5A2C722F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87935-FD4E-4985-A8E0-4F2C3CC4AF1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391BD-20E6-4ED7-8B2E-4D16108B06F9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7EC38-333E-418D-8228-94CC0ADECFC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CDB97-79D6-4C0A-A92E-C9943FAE5E47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B541-6D13-4D83-9FB5-D7C015702C0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65943-1DF2-4B23-8F0C-B61886B1DD2E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4E9DE-95C7-4962-A58B-531696DCC76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3A33-D88E-45B8-BBEA-A193A94F6642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3ED4-9B0E-46F1-AA53-2F2CD4240BD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1F47A-ADE7-48DC-8B7E-2C3050EAE769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F9CB8-8681-4130-B1EA-D68B9BECCD9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AC73-CE2D-4551-BABE-A9A462B3D158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65762-64DE-4C4B-B5D0-4E4E3DBFAB4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7D71-35D4-48CB-A16F-CD86EF2F61A9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2B95-6A36-4503-A45D-5E6940B10D7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F526C-372C-4083-B6F4-1DEC1C25DE35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0C0A-F03E-4F91-8F22-3D2E73DF110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AC2A-73E7-4334-AA96-3DC6B8FF8116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E656-522A-44EA-83E3-318265AA23C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2831-7FA0-4FFB-9F61-371CEF573B4D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390D-EF44-48FA-A549-FA537DBFBDE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50F54422-F93F-4624-971E-BCADEFEB5153}" type="datetimeFigureOut">
              <a:rPr lang="en-AU"/>
              <a:pPr>
                <a:defRPr/>
              </a:pPr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C4E2808F-5A74-4355-AAFF-45B4A536E79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7625" y="514350"/>
            <a:ext cx="7553325" cy="6242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3775075" y="1928813"/>
            <a:ext cx="3775075" cy="2270125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sz="1400"/>
          </a:p>
        </p:txBody>
      </p:sp>
      <p:sp>
        <p:nvSpPr>
          <p:cNvPr id="13" name="Rectangle 12"/>
          <p:cNvSpPr/>
          <p:nvPr/>
        </p:nvSpPr>
        <p:spPr>
          <a:xfrm>
            <a:off x="7646988" y="523469"/>
            <a:ext cx="4491037" cy="62329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5365" name="TextBox 2"/>
          <p:cNvSpPr txBox="1">
            <a:spLocks noChangeArrowheads="1"/>
          </p:cNvSpPr>
          <p:nvPr/>
        </p:nvSpPr>
        <p:spPr bwMode="auto">
          <a:xfrm>
            <a:off x="12660313" y="1773238"/>
            <a:ext cx="185737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en-AU" altLang="en-US" sz="1200" b="1"/>
          </a:p>
          <a:p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3775075" y="4251325"/>
            <a:ext cx="3778250" cy="246221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sz="1400"/>
          </a:p>
        </p:txBody>
      </p:sp>
      <p:sp>
        <p:nvSpPr>
          <p:cNvPr id="8" name="TextBox 7"/>
          <p:cNvSpPr txBox="1"/>
          <p:nvPr/>
        </p:nvSpPr>
        <p:spPr>
          <a:xfrm>
            <a:off x="3788863" y="4251913"/>
            <a:ext cx="3781625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1600" b="1" u="sng" dirty="0">
                <a:latin typeface="+mn-lt"/>
                <a:cs typeface="+mn-cs"/>
              </a:rPr>
              <a:t>Management to </a:t>
            </a:r>
            <a:r>
              <a:rPr lang="en-US" altLang="en-US" sz="1600" b="1" u="sng" dirty="0" smtClean="0">
                <a:latin typeface="+mn-lt"/>
                <a:cs typeface="+mn-cs"/>
              </a:rPr>
              <a:t>date and response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400" dirty="0" smtClea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400" b="1" dirty="0">
              <a:latin typeface="+mn-lt"/>
              <a:cs typeface="+mn-cs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endParaRPr lang="en-US" altLang="en-US" sz="1400" b="1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4275" y="523469"/>
            <a:ext cx="3719512" cy="13819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en-US" sz="1600" b="1" u="sng" dirty="0">
                <a:solidFill>
                  <a:prstClr val="black"/>
                </a:solidFill>
                <a:latin typeface="Calibri"/>
                <a:cs typeface="+mn-cs"/>
              </a:rPr>
              <a:t>Past History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ILD risk factors: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 smtClean="0">
                <a:latin typeface="+mn-lt"/>
                <a:cs typeface="+mn-cs"/>
              </a:rPr>
              <a:t>Other</a:t>
            </a:r>
            <a:r>
              <a:rPr lang="en-AU" altLang="en-US" sz="1400" b="1" dirty="0">
                <a:latin typeface="+mn-lt"/>
                <a:cs typeface="+mn-cs"/>
              </a:rPr>
              <a:t>:</a:t>
            </a:r>
            <a:r>
              <a:rPr lang="en-AU" altLang="en-US" sz="1400" dirty="0">
                <a:latin typeface="+mn-lt"/>
                <a:cs typeface="+mn-cs"/>
              </a:rPr>
              <a:t> </a:t>
            </a:r>
            <a:endParaRPr lang="en-AU" altLang="en-US" sz="1400" dirty="0" smtClea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AU" altLang="en-US" sz="1400" dirty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AU" altLang="en-US" sz="1400" dirty="0">
              <a:latin typeface="+mn-lt"/>
              <a:cs typeface="+mn-cs"/>
            </a:endParaRP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3200" y="526650"/>
            <a:ext cx="3632200" cy="34480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AU" altLang="en-US" sz="1600" b="1" u="sng" dirty="0">
                <a:ea typeface="ＭＳ Ｐゴシック" panose="020B0600070205080204" pitchFamily="34" charset="-128"/>
              </a:rPr>
              <a:t>Presenting </a:t>
            </a:r>
            <a:r>
              <a:rPr lang="en-AU" altLang="en-US" sz="1600" b="1" u="sng" dirty="0" smtClean="0">
                <a:ea typeface="ＭＳ Ｐゴシック" panose="020B0600070205080204" pitchFamily="34" charset="-128"/>
              </a:rPr>
              <a:t>History</a:t>
            </a:r>
            <a:endParaRPr lang="en-AU" altLang="en-US" sz="1600" b="1" u="sng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>
                <a:ea typeface="ＭＳ Ｐゴシック" panose="020B0600070205080204" pitchFamily="34" charset="-128"/>
              </a:rPr>
              <a:t>Symptom </a:t>
            </a:r>
            <a:r>
              <a:rPr lang="en-AU" altLang="en-US" sz="1400" b="1" dirty="0" smtClean="0">
                <a:ea typeface="ＭＳ Ｐゴシック" panose="020B0600070205080204" pitchFamily="34" charset="-128"/>
              </a:rPr>
              <a:t>duration:</a:t>
            </a:r>
            <a:r>
              <a:rPr lang="en-AU" altLang="en-US" sz="1400" dirty="0" smtClean="0">
                <a:ea typeface="ＭＳ Ｐゴシック" panose="020B0600070205080204" pitchFamily="34" charset="-128"/>
              </a:rPr>
              <a:t> </a:t>
            </a:r>
            <a:endParaRPr lang="en-AU" altLang="en-US" sz="1400" b="1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>
                <a:ea typeface="ＭＳ Ｐゴシック" panose="020B0600070205080204" pitchFamily="34" charset="-128"/>
              </a:rPr>
              <a:t>Dyspnoea:</a:t>
            </a:r>
            <a:r>
              <a:rPr lang="en-AU" altLang="en-US" sz="1400" dirty="0">
                <a:ea typeface="ＭＳ Ｐゴシック" panose="020B0600070205080204" pitchFamily="34" charset="-128"/>
              </a:rPr>
              <a:t> </a:t>
            </a:r>
            <a:endParaRPr lang="en-AU" altLang="en-US" sz="1400" b="1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>
                <a:ea typeface="ＭＳ Ｐゴシック" panose="020B0600070205080204" pitchFamily="34" charset="-128"/>
              </a:rPr>
              <a:t>Cough:</a:t>
            </a:r>
            <a:r>
              <a:rPr lang="en-AU" altLang="en-US" sz="1400" dirty="0">
                <a:ea typeface="ＭＳ Ｐゴシック" panose="020B0600070205080204" pitchFamily="34" charset="-128"/>
              </a:rPr>
              <a:t> </a:t>
            </a:r>
            <a:endParaRPr lang="en-AU" altLang="en-US" sz="1400" b="1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 smtClean="0">
                <a:ea typeface="ＭＳ Ｐゴシック" panose="020B0600070205080204" pitchFamily="34" charset="-128"/>
              </a:rPr>
              <a:t>Other:</a:t>
            </a:r>
            <a:r>
              <a:rPr lang="en-AU" altLang="en-US" sz="1400" dirty="0" smtClean="0">
                <a:ea typeface="ＭＳ Ｐゴシック" panose="020B0600070205080204" pitchFamily="34" charset="-128"/>
              </a:rPr>
              <a:t> </a:t>
            </a:r>
            <a:endParaRPr lang="en-AU" altLang="en-US" sz="1400" b="1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 smtClean="0">
                <a:ea typeface="ＭＳ Ｐゴシック" panose="020B0600070205080204" pitchFamily="34" charset="-128"/>
              </a:rPr>
              <a:t>Systemic </a:t>
            </a:r>
            <a:r>
              <a:rPr lang="en-AU" altLang="en-US" sz="1400" b="1" dirty="0">
                <a:ea typeface="ＭＳ Ｐゴシック" panose="020B0600070205080204" pitchFamily="34" charset="-128"/>
              </a:rPr>
              <a:t>symptoms:</a:t>
            </a:r>
            <a:r>
              <a:rPr lang="en-AU" altLang="en-US" sz="1400" dirty="0">
                <a:ea typeface="ＭＳ Ｐゴシック" panose="020B0600070205080204" pitchFamily="34" charset="-128"/>
              </a:rPr>
              <a:t> </a:t>
            </a:r>
            <a:endParaRPr lang="en-AU" altLang="en-US" sz="1600" dirty="0" smtClean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AU" altLang="en-US" sz="1600" b="1" u="sng" dirty="0" smtClean="0">
                <a:ea typeface="ＭＳ Ｐゴシック" panose="020B0600070205080204" pitchFamily="34" charset="-128"/>
              </a:rPr>
              <a:t>Symptom progression</a:t>
            </a:r>
            <a:endParaRPr lang="en-AU" altLang="en-US" sz="1600" b="1" u="sng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altLang="en-US" sz="1400" b="1" dirty="0" smtClean="0">
                <a:solidFill>
                  <a:prstClr val="black"/>
                </a:solidFill>
                <a:ea typeface="ＭＳ Ｐゴシック" panose="020B0600070205080204" pitchFamily="34" charset="-128"/>
              </a:rPr>
              <a:t>Pattern: </a:t>
            </a:r>
            <a:r>
              <a:rPr lang="en-AU" altLang="en-US" sz="1400" dirty="0" smtClean="0">
                <a:solidFill>
                  <a:prstClr val="black"/>
                </a:solidFill>
                <a:ea typeface="ＭＳ Ｐゴシック" panose="020B0600070205080204" pitchFamily="34" charset="-128"/>
              </a:rPr>
              <a:t>[improving, stable, relapsing/remitting, worsening]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AU" altLang="en-US" sz="1600" b="1" u="sng" dirty="0" smtClean="0">
                <a:solidFill>
                  <a:prstClr val="black"/>
                </a:solidFill>
                <a:ea typeface="ＭＳ Ｐゴシック" panose="020B0600070205080204" pitchFamily="34" charset="-128"/>
              </a:rPr>
              <a:t>Current status: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altLang="en-US" sz="1400" b="1" dirty="0" smtClean="0">
                <a:solidFill>
                  <a:prstClr val="black"/>
                </a:solidFill>
                <a:ea typeface="ＭＳ Ｐゴシック" panose="020B0600070205080204" pitchFamily="34" charset="-128"/>
              </a:rPr>
              <a:t>WHO class:</a:t>
            </a:r>
            <a:r>
              <a:rPr lang="en-AU" altLang="en-US" sz="1400" dirty="0" smtClean="0">
                <a:solidFill>
                  <a:prstClr val="black"/>
                </a:solidFill>
                <a:ea typeface="ＭＳ Ｐゴシック" panose="020B0600070205080204" pitchFamily="34" charset="-128"/>
              </a:rPr>
              <a:t> </a:t>
            </a:r>
            <a:endParaRPr lang="en-AU" altLang="en-US" sz="1400" b="1" dirty="0" smtClean="0">
              <a:solidFill>
                <a:prstClr val="black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altLang="en-US" sz="1400" b="1" dirty="0"/>
              <a:t>ILD </a:t>
            </a:r>
            <a:r>
              <a:rPr lang="en-AU" altLang="en-US" sz="1400" b="1" dirty="0" smtClean="0"/>
              <a:t>comorbidities:</a:t>
            </a:r>
            <a:r>
              <a:rPr lang="en-AU" altLang="en-US" sz="1400" dirty="0" smtClean="0"/>
              <a:t> [hypoxic </a:t>
            </a:r>
            <a:r>
              <a:rPr lang="en-AU" altLang="en-US" sz="1400" dirty="0" err="1" smtClean="0"/>
              <a:t>resp</a:t>
            </a:r>
            <a:r>
              <a:rPr lang="en-AU" altLang="en-US" sz="1400" dirty="0" smtClean="0"/>
              <a:t> failure, pulmonary hypertension]</a:t>
            </a:r>
            <a:endParaRPr lang="en-AU" altLang="en-US" sz="1400" dirty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endParaRPr lang="en-US" altLang="en-US" sz="1400" b="1" dirty="0" smtClean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AU" altLang="en-US" sz="1400" b="1" dirty="0">
              <a:ea typeface="ＭＳ Ｐゴシック" panose="020B0600070205080204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387" y="4235349"/>
            <a:ext cx="3643313" cy="1920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en-US" sz="1600" b="1" u="sng" dirty="0">
                <a:solidFill>
                  <a:prstClr val="black"/>
                </a:solidFill>
                <a:latin typeface="Calibri"/>
                <a:cs typeface="+mn-cs"/>
              </a:rPr>
              <a:t>Exposures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Job duties: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Environment: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Smoking: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Medications: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  <a:endParaRPr lang="en-US" altLang="en-US" sz="1400" dirty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en-US" sz="1600" b="1" u="sng" dirty="0">
                <a:solidFill>
                  <a:prstClr val="black"/>
                </a:solidFill>
                <a:latin typeface="Calibri"/>
                <a:cs typeface="+mn-cs"/>
              </a:rPr>
              <a:t>Family history ILD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AU" altLang="en-US" sz="1400" dirty="0">
                <a:latin typeface="+mn-lt"/>
                <a:cs typeface="+mn-cs"/>
              </a:rPr>
              <a:t>[Present/absent]</a:t>
            </a:r>
            <a:endParaRPr lang="en-AU" sz="1400" dirty="0">
              <a:latin typeface="+mn-lt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48375" y="532686"/>
            <a:ext cx="4375150" cy="1554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1600" b="1" u="sng" dirty="0">
                <a:latin typeface="+mn-lt"/>
                <a:cs typeface="+mn-cs"/>
              </a:rPr>
              <a:t>Investigation findings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400" b="1" u="sng" dirty="0">
                <a:latin typeface="+mn-lt"/>
                <a:cs typeface="+mn-cs"/>
              </a:rPr>
              <a:t>Serology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ANA: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ENA: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ACCP/RF: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Other: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516852"/>
              </p:ext>
            </p:extLst>
          </p:nvPr>
        </p:nvGraphicFramePr>
        <p:xfrm>
          <a:off x="7748336" y="2365546"/>
          <a:ext cx="4288339" cy="1554480"/>
        </p:xfrm>
        <a:graphic>
          <a:graphicData uri="http://schemas.openxmlformats.org/drawingml/2006/table">
            <a:tbl>
              <a:tblPr/>
              <a:tblGrid>
                <a:gridCol w="584231"/>
                <a:gridCol w="533111"/>
                <a:gridCol w="456952"/>
                <a:gridCol w="533111"/>
                <a:gridCol w="456952"/>
                <a:gridCol w="533052"/>
                <a:gridCol w="456902"/>
                <a:gridCol w="734028"/>
              </a:tblGrid>
              <a:tr h="30837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Absolute change (%</a:t>
                      </a:r>
                      <a:r>
                        <a:rPr kumimoji="0" lang="en-A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</a:t>
                      </a: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%</a:t>
                      </a:r>
                      <a:r>
                        <a:rPr kumimoji="0" lang="en-A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%</a:t>
                      </a:r>
                      <a:r>
                        <a:rPr kumimoji="0" lang="en-A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%</a:t>
                      </a:r>
                      <a:r>
                        <a:rPr kumimoji="0" lang="en-A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FEV1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FVC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DLCO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25" name="TextBox 8"/>
          <p:cNvSpPr txBox="1">
            <a:spLocks noChangeArrowheads="1"/>
          </p:cNvSpPr>
          <p:nvPr/>
        </p:nvSpPr>
        <p:spPr bwMode="auto">
          <a:xfrm>
            <a:off x="7629825" y="2070823"/>
            <a:ext cx="16779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AU" sz="1400" b="1" u="sng" dirty="0">
                <a:latin typeface="Calibri" pitchFamily="34" charset="0"/>
              </a:rPr>
              <a:t>Serial lung function</a:t>
            </a:r>
          </a:p>
        </p:txBody>
      </p:sp>
      <p:sp>
        <p:nvSpPr>
          <p:cNvPr id="15426" name="TextBox 13"/>
          <p:cNvSpPr txBox="1">
            <a:spLocks noChangeArrowheads="1"/>
          </p:cNvSpPr>
          <p:nvPr/>
        </p:nvSpPr>
        <p:spPr bwMode="auto">
          <a:xfrm>
            <a:off x="7646988" y="3984718"/>
            <a:ext cx="173196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AU" sz="1400" b="1" u="sng">
                <a:latin typeface="Calibri" pitchFamily="34" charset="0"/>
              </a:rPr>
              <a:t>Six minute walk test</a:t>
            </a:r>
            <a:endParaRPr lang="en-AU" sz="1400" b="1">
              <a:latin typeface="Calibri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63961"/>
              </p:ext>
            </p:extLst>
          </p:nvPr>
        </p:nvGraphicFramePr>
        <p:xfrm>
          <a:off x="7748336" y="4259660"/>
          <a:ext cx="3632935" cy="1222771"/>
        </p:xfrm>
        <a:graphic>
          <a:graphicData uri="http://schemas.openxmlformats.org/drawingml/2006/table">
            <a:tbl>
              <a:tblPr/>
              <a:tblGrid>
                <a:gridCol w="1210978"/>
                <a:gridCol w="807319"/>
                <a:gridCol w="807319"/>
                <a:gridCol w="807319"/>
              </a:tblGrid>
              <a:tr h="30837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[date]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Distance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Resting O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sat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Nadir O</a:t>
                      </a:r>
                      <a:r>
                        <a:rPr kumimoji="0" lang="en-US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sat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93825" y="1933863"/>
            <a:ext cx="3789363" cy="1846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en-US" sz="1600" b="1" u="sng" dirty="0">
                <a:latin typeface="+mn-lt"/>
                <a:cs typeface="+mn-cs"/>
              </a:rPr>
              <a:t>Examination findings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Oxygen saturation: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Chest findings: </a:t>
            </a:r>
            <a:r>
              <a:rPr lang="en-US" altLang="en-US" sz="1400" dirty="0">
                <a:latin typeface="+mn-lt"/>
                <a:cs typeface="+mn-cs"/>
              </a:rPr>
              <a:t>[extent of crackles, other]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Extra-pulmonary findings: </a:t>
            </a:r>
            <a:r>
              <a:rPr lang="en-US" altLang="en-US" sz="1400" dirty="0">
                <a:latin typeface="+mn-lt"/>
                <a:cs typeface="+mn-cs"/>
              </a:rPr>
              <a:t>[Connective tissue disease features, </a:t>
            </a:r>
            <a:r>
              <a:rPr lang="en-US" altLang="en-US" sz="1400" dirty="0" smtClean="0">
                <a:latin typeface="+mn-lt"/>
                <a:cs typeface="+mn-cs"/>
              </a:rPr>
              <a:t>other</a:t>
            </a:r>
            <a:r>
              <a:rPr lang="en-US" altLang="en-US" sz="1400" dirty="0">
                <a:latin typeface="+mn-lt"/>
                <a:cs typeface="+mn-cs"/>
              </a:rPr>
              <a:t>]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Comorbidities: </a:t>
            </a:r>
            <a:r>
              <a:rPr lang="en-US" altLang="en-US" sz="1400" dirty="0">
                <a:latin typeface="+mn-lt"/>
                <a:cs typeface="+mn-cs"/>
              </a:rPr>
              <a:t>[pulmonary BP, RHF, other]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latin typeface="+mn-lt"/>
                <a:cs typeface="+mn-cs"/>
              </a:rPr>
              <a:t>Other findings: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  <a:endParaRPr lang="en-AU" sz="14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80575" y="5489085"/>
            <a:ext cx="4356100" cy="12803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altLang="en-US" sz="1400" b="1" dirty="0" smtClean="0">
                <a:latin typeface="+mn-lt"/>
                <a:cs typeface="+mn-cs"/>
              </a:rPr>
              <a:t>HRCT </a:t>
            </a:r>
            <a:r>
              <a:rPr lang="en-US" altLang="en-US" sz="1400" b="1" dirty="0">
                <a:latin typeface="+mn-lt"/>
                <a:cs typeface="+mn-cs"/>
              </a:rPr>
              <a:t>dates:</a:t>
            </a:r>
            <a:r>
              <a:rPr lang="en-US" altLang="en-US" sz="1400" dirty="0">
                <a:latin typeface="+mn-lt"/>
                <a:cs typeface="+mn-cs"/>
              </a:rPr>
              <a:t> </a:t>
            </a:r>
            <a:endParaRPr lang="en-US" altLang="en-US" sz="1400" dirty="0" smtClean="0">
              <a:latin typeface="+mn-lt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altLang="en-US" sz="1400" b="1" dirty="0" smtClean="0">
                <a:latin typeface="+mn-lt"/>
                <a:cs typeface="+mn-cs"/>
              </a:rPr>
              <a:t>BAL date:</a:t>
            </a:r>
            <a:r>
              <a:rPr lang="en-US" altLang="en-US" sz="1400" dirty="0" smtClean="0">
                <a:latin typeface="+mn-lt"/>
                <a:cs typeface="+mn-c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altLang="en-US" sz="1400" b="1" dirty="0" smtClean="0">
                <a:latin typeface="+mn-lt"/>
                <a:cs typeface="+mn-cs"/>
              </a:rPr>
              <a:t>BAL pattern:</a:t>
            </a:r>
            <a:r>
              <a:rPr lang="en-US" altLang="en-US" sz="1400" dirty="0" smtClean="0">
                <a:latin typeface="+mn-lt"/>
                <a:cs typeface="+mn-cs"/>
              </a:rPr>
              <a:t> </a:t>
            </a:r>
            <a:endParaRPr lang="en-US" altLang="en-US" sz="1400" b="1" dirty="0">
              <a:latin typeface="+mn-lt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altLang="en-US" sz="1400" b="1" dirty="0">
                <a:latin typeface="+mn-lt"/>
                <a:cs typeface="+mn-cs"/>
              </a:rPr>
              <a:t>Histology type and </a:t>
            </a:r>
            <a:r>
              <a:rPr lang="en-US" altLang="en-US" sz="1400" b="1" dirty="0" smtClean="0">
                <a:latin typeface="+mn-lt"/>
                <a:cs typeface="+mn-cs"/>
              </a:rPr>
              <a:t>date:</a:t>
            </a:r>
            <a:r>
              <a:rPr lang="en-US" altLang="en-US" sz="1400" dirty="0" smtClean="0">
                <a:latin typeface="+mn-lt"/>
                <a:cs typeface="+mn-cs"/>
              </a:rPr>
              <a:t> </a:t>
            </a:r>
            <a:endParaRPr lang="en-US" altLang="en-US" sz="1400" b="1" dirty="0" smtClean="0">
              <a:latin typeface="+mn-lt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altLang="en-US" sz="1400" b="1" dirty="0" smtClean="0">
                <a:latin typeface="+mn-lt"/>
                <a:cs typeface="+mn-cs"/>
              </a:rPr>
              <a:t>Other results:</a:t>
            </a:r>
            <a:r>
              <a:rPr lang="en-US" altLang="en-US" sz="1400" dirty="0" smtClean="0">
                <a:latin typeface="+mn-lt"/>
                <a:cs typeface="+mn-cs"/>
              </a:rPr>
              <a:t> [PASP, AHI] </a:t>
            </a:r>
            <a:endParaRPr lang="en-AU" sz="14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Footer Placeholder 4"/>
          <p:cNvSpPr txBox="1">
            <a:spLocks/>
          </p:cNvSpPr>
          <p:nvPr/>
        </p:nvSpPr>
        <p:spPr>
          <a:xfrm>
            <a:off x="11105072" y="6492875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1</a:t>
            </a:r>
            <a:endParaRPr lang="en-US" sz="900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58400" y="1"/>
            <a:ext cx="2133600" cy="22043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2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600305"/>
            <a:ext cx="3640975" cy="257695"/>
          </a:xfrm>
        </p:spPr>
        <p:txBody>
          <a:bodyPr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NZ" sz="800" dirty="0" smtClean="0">
                <a:latin typeface="+mn-lt"/>
              </a:rPr>
              <a:t>Single </a:t>
            </a:r>
            <a:r>
              <a:rPr lang="en-NZ" sz="800" dirty="0">
                <a:latin typeface="+mn-lt"/>
              </a:rPr>
              <a:t>Clinical Slide Format – Alfred Hospital, Melbourne</a:t>
            </a:r>
            <a:endParaRPr lang="en-AU" sz="800" dirty="0">
              <a:latin typeface="+mn-lt"/>
            </a:endParaRPr>
          </a:p>
          <a:p>
            <a:pPr algn="l"/>
            <a:endParaRPr lang="en-US" sz="800" dirty="0"/>
          </a:p>
        </p:txBody>
      </p:sp>
      <p:sp>
        <p:nvSpPr>
          <p:cNvPr id="24" name="Rectangle 5"/>
          <p:cNvSpPr>
            <a:spLocks noGrp="1" noChangeArrowheads="1"/>
          </p:cNvSpPr>
          <p:nvPr>
            <p:ph type="title"/>
          </p:nvPr>
        </p:nvSpPr>
        <p:spPr>
          <a:xfrm>
            <a:off x="157163" y="71438"/>
            <a:ext cx="4214167" cy="442912"/>
          </a:xfrm>
        </p:spPr>
        <p:txBody>
          <a:bodyPr anchor="t"/>
          <a:lstStyle/>
          <a:p>
            <a:pPr algn="l"/>
            <a:r>
              <a:rPr lang="en-US" altLang="en-US" sz="1800" b="1" dirty="0" smtClean="0">
                <a:ea typeface="ＭＳ Ｐゴシック" pitchFamily="34" charset="-128"/>
              </a:rPr>
              <a:t>Name:</a:t>
            </a:r>
            <a:r>
              <a:rPr lang="en-US" altLang="en-US" sz="1800" dirty="0" smtClean="0">
                <a:ea typeface="ＭＳ Ｐゴシック" pitchFamily="34" charset="-128"/>
              </a:rPr>
              <a:t> 	</a:t>
            </a:r>
            <a:r>
              <a:rPr lang="en-US" altLang="en-US" sz="1800" b="1" dirty="0" smtClean="0">
                <a:ea typeface="ＭＳ Ｐゴシック" pitchFamily="34" charset="-128"/>
              </a:rPr>
              <a:t>				</a:t>
            </a:r>
            <a:endParaRPr lang="en-US" altLang="en-US" sz="1200" dirty="0" smtClean="0">
              <a:ea typeface="ＭＳ Ｐゴシック" pitchFamily="34" charset="-128"/>
            </a:endParaRPr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4376472" y="71438"/>
            <a:ext cx="2572279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1800" b="1" dirty="0" smtClean="0">
                <a:ea typeface="ＭＳ Ｐゴシック" pitchFamily="34" charset="-128"/>
              </a:rPr>
              <a:t>Age:</a:t>
            </a:r>
            <a:r>
              <a:rPr lang="en-US" altLang="en-US" sz="1800" dirty="0" smtClean="0">
                <a:ea typeface="ＭＳ Ｐゴシック" pitchFamily="34" charset="-128"/>
              </a:rPr>
              <a:t>  </a:t>
            </a:r>
            <a:endParaRPr lang="en-US" altLang="en-US" sz="1200" dirty="0" smtClean="0">
              <a:ea typeface="ＭＳ Ｐゴシック" pitchFamily="34" charset="-128"/>
            </a:endParaRPr>
          </a:p>
        </p:txBody>
      </p:sp>
      <p:sp>
        <p:nvSpPr>
          <p:cNvPr id="26" name="Rectangle 5"/>
          <p:cNvSpPr txBox="1">
            <a:spLocks noChangeArrowheads="1"/>
          </p:cNvSpPr>
          <p:nvPr/>
        </p:nvSpPr>
        <p:spPr bwMode="auto">
          <a:xfrm>
            <a:off x="7606092" y="71438"/>
            <a:ext cx="2572279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1800" b="1" dirty="0" smtClean="0">
                <a:ea typeface="ＭＳ Ｐゴシック" pitchFamily="34" charset="-128"/>
              </a:rPr>
              <a:t>Sex:</a:t>
            </a:r>
            <a:r>
              <a:rPr lang="en-US" altLang="en-US" sz="1800" dirty="0" smtClean="0">
                <a:ea typeface="ＭＳ Ｐゴシック" pitchFamily="34" charset="-128"/>
              </a:rPr>
              <a:t>  </a:t>
            </a:r>
            <a:endParaRPr lang="en-US" altLang="en-US" sz="12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40786"/>
              </p:ext>
            </p:extLst>
          </p:nvPr>
        </p:nvGraphicFramePr>
        <p:xfrm>
          <a:off x="4352925" y="3370263"/>
          <a:ext cx="4313290" cy="2055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86993"/>
                <a:gridCol w="1226297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aseline="0" dirty="0" smtClean="0"/>
                        <a:t>Research terminology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Acronym</a:t>
                      </a:r>
                      <a:endParaRPr lang="en-AU" sz="1400" dirty="0"/>
                    </a:p>
                  </a:txBody>
                  <a:tcPr marB="36000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Interstitial pneumonia with autoimmune features  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IPAF</a:t>
                      </a:r>
                      <a:endParaRPr lang="en-AU" sz="1400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Combined</a:t>
                      </a:r>
                      <a:r>
                        <a:rPr lang="en-AU" sz="1400" baseline="0" dirty="0" smtClean="0"/>
                        <a:t> pulmonary fibrosis and emphysema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CPFE</a:t>
                      </a:r>
                      <a:endParaRPr lang="en-AU" sz="1400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Familial interstitial lung disease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Smoking related interstitial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400" dirty="0" smtClean="0"/>
                        <a:t>lung disease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1763" y="1057275"/>
          <a:ext cx="4200808" cy="5416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10177"/>
                <a:gridCol w="890631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Common diagnostic</a:t>
                      </a:r>
                      <a:r>
                        <a:rPr lang="en-AU" sz="1400" baseline="0" dirty="0" smtClean="0"/>
                        <a:t> terms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Acronym</a:t>
                      </a:r>
                      <a:endParaRPr lang="en-AU" sz="1400" dirty="0"/>
                    </a:p>
                  </a:txBody>
                  <a:tcPr marB="36000"/>
                </a:tc>
              </a:tr>
              <a:tr h="1252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Idiopathic pulmonary fibrosis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IPF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140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/>
                        <a:t>Non-specific interstitial pneumonitis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NSIP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13283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Cryptogenic organising pneumonia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COP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1248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err="1" smtClean="0"/>
                        <a:t>Desquamative</a:t>
                      </a:r>
                      <a:r>
                        <a:rPr lang="en-AU" sz="1400" kern="1200" dirty="0" smtClean="0"/>
                        <a:t> interstitial pneumonia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DIP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1168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Respiratory bronchiolitis-interstitial</a:t>
                      </a:r>
                      <a:r>
                        <a:rPr lang="en-AU" sz="1400" kern="1200" baseline="0" dirty="0" smtClean="0"/>
                        <a:t> lung disease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RB-ILD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Pleuro-parenchymal </a:t>
                      </a:r>
                      <a:r>
                        <a:rPr lang="en-AU" sz="1400" kern="1200" dirty="0" err="1" smtClean="0"/>
                        <a:t>fibroelastosis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PPFE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121441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Lymphoid interstitial pneumonia</a:t>
                      </a:r>
                      <a:endParaRPr lang="en-AU" sz="1400" dirty="0"/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LIP</a:t>
                      </a:r>
                      <a:endParaRPr lang="en-AU" sz="1400" dirty="0"/>
                    </a:p>
                  </a:txBody>
                  <a:tcPr marT="0" marB="36000"/>
                </a:tc>
              </a:tr>
              <a:tr h="105297">
                <a:tc>
                  <a:txBody>
                    <a:bodyPr/>
                    <a:lstStyle/>
                    <a:p>
                      <a:r>
                        <a:rPr lang="en-AU" sz="1400" kern="1200" dirty="0" smtClean="0"/>
                        <a:t>Acute interstitial pneumonia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r>
                        <a:rPr lang="en-AU" sz="1400" kern="1200" dirty="0" smtClean="0"/>
                        <a:t>AIP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Unclassifiable interstitial pneumonia, [state if provisional]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Connective tissue disease related</a:t>
                      </a:r>
                      <a:r>
                        <a:rPr lang="en-AU" sz="1400" kern="1200" baseline="0" dirty="0" smtClean="0"/>
                        <a:t> interstitial lung disease, [include histological subtype &amp; connective tissue disease]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CTD-ILD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Hypersensitivity pneumonitis [acute,</a:t>
                      </a:r>
                      <a:r>
                        <a:rPr lang="en-AU" sz="1400" kern="1200" baseline="0" dirty="0" smtClean="0"/>
                        <a:t> chronic]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[A/C]HP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/>
                        <a:t>Eosinophilic pneumonia [acute,</a:t>
                      </a:r>
                      <a:r>
                        <a:rPr lang="en-AU" sz="1400" kern="1200" baseline="0" dirty="0" smtClean="0"/>
                        <a:t> chronic]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[A/C]EP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Langerhans cell </a:t>
                      </a:r>
                      <a:r>
                        <a:rPr lang="en-AU" sz="1400" kern="1200" dirty="0" err="1" smtClean="0"/>
                        <a:t>histiocytosis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LCH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Pulmonary </a:t>
                      </a:r>
                      <a:r>
                        <a:rPr lang="en-AU" sz="1400" kern="1200" dirty="0" err="1" smtClean="0"/>
                        <a:t>lymphangioleiomyomatosis</a:t>
                      </a:r>
                      <a:r>
                        <a:rPr lang="en-AU" sz="1400" kern="1200" dirty="0" smtClean="0"/>
                        <a:t> 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PLAM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666163" y="2738438"/>
          <a:ext cx="3469743" cy="250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9743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Disease</a:t>
                      </a:r>
                      <a:r>
                        <a:rPr lang="en-AU" sz="1400" baseline="0" dirty="0" smtClean="0"/>
                        <a:t> behaviour</a:t>
                      </a:r>
                      <a:endParaRPr lang="en-AU" sz="1400" dirty="0"/>
                    </a:p>
                  </a:txBody>
                  <a:tcPr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Reversible and self-limited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Reversible disease with risk of progression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Stable with residual disease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Progressive, irreversible disease with potential for stabilization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Progressive, irreversible disease despite therapy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66163" y="1057275"/>
          <a:ext cx="3469743" cy="1548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74399"/>
                <a:gridCol w="1195344"/>
              </a:tblGrid>
              <a:tr h="268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Diagnostic</a:t>
                      </a:r>
                      <a:r>
                        <a:rPr lang="en-AU" sz="1400" baseline="0" dirty="0" smtClean="0"/>
                        <a:t> confidence</a:t>
                      </a:r>
                      <a:endParaRPr lang="en-AU" sz="1400" dirty="0" smtClean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Likelihood</a:t>
                      </a:r>
                    </a:p>
                  </a:txBody>
                  <a:tcPr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Confident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≥90%</a:t>
                      </a:r>
                      <a:endParaRPr lang="en-AU" sz="1400" dirty="0"/>
                    </a:p>
                  </a:txBody>
                  <a:tcPr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Provisional, high confidence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70-89%</a:t>
                      </a:r>
                      <a:endParaRPr lang="en-AU" sz="1400" dirty="0"/>
                    </a:p>
                  </a:txBody>
                  <a:tcPr marB="36000"/>
                </a:tc>
              </a:tr>
              <a:tr h="368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Provisional, </a:t>
                      </a:r>
                      <a:r>
                        <a:rPr lang="en-AU" sz="1400" smtClean="0"/>
                        <a:t>low confidence</a:t>
                      </a:r>
                      <a:endParaRPr lang="en-AU" sz="1400" dirty="0" smtClean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51-69%</a:t>
                      </a:r>
                      <a:endParaRPr lang="en-AU" sz="1400" dirty="0"/>
                    </a:p>
                  </a:txBody>
                  <a:tcPr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Unclassifiable ILD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≤50%</a:t>
                      </a:r>
                      <a:endParaRPr lang="en-AU" sz="1400" dirty="0"/>
                    </a:p>
                  </a:txBody>
                  <a:tcPr marB="36000"/>
                </a:tc>
              </a:tr>
            </a:tbl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72716" y="155297"/>
          <a:ext cx="12095522" cy="825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8048"/>
              </p:ext>
            </p:extLst>
          </p:nvPr>
        </p:nvGraphicFramePr>
        <p:xfrm>
          <a:off x="8666163" y="5368925"/>
          <a:ext cx="3491599" cy="141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1599"/>
              </a:tblGrid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400" kern="1200" dirty="0"/>
                        <a:t>Suggested</a:t>
                      </a:r>
                      <a:r>
                        <a:rPr lang="en-AU" sz="1400" kern="1200" dirty="0">
                          <a:effectLst/>
                        </a:rPr>
                        <a:t> Therapeutic Goal</a:t>
                      </a:r>
                      <a:endParaRPr lang="en-AU" sz="1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effectLst/>
                        </a:rPr>
                        <a:t>Achieve </a:t>
                      </a:r>
                      <a:r>
                        <a:rPr lang="en-AU" sz="1400" kern="1200" dirty="0">
                          <a:effectLst/>
                        </a:rPr>
                        <a:t>regression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effectLst/>
                        </a:rPr>
                        <a:t>Maintain </a:t>
                      </a:r>
                      <a:r>
                        <a:rPr lang="en-AU" sz="1400" kern="1200" dirty="0">
                          <a:effectLst/>
                        </a:rPr>
                        <a:t>status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effectLst/>
                        </a:rPr>
                        <a:t>Slow </a:t>
                      </a:r>
                      <a:r>
                        <a:rPr lang="en-AU" sz="1400" kern="1200" dirty="0">
                          <a:effectLst/>
                        </a:rPr>
                        <a:t>progression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Palliative/best supportive care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352925" y="1057275"/>
          <a:ext cx="4292970" cy="2162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53546"/>
                <a:gridCol w="1039424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Common diagnostic</a:t>
                      </a:r>
                      <a:r>
                        <a:rPr lang="en-AU" sz="1400" baseline="0" dirty="0" smtClean="0"/>
                        <a:t> terms (cont.)</a:t>
                      </a:r>
                      <a:endParaRPr lang="en-AU" sz="1400" dirty="0"/>
                    </a:p>
                  </a:txBody>
                  <a:tcPr marB="3600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Acronym</a:t>
                      </a:r>
                      <a:endParaRPr lang="en-AU" sz="1400" dirty="0"/>
                    </a:p>
                  </a:txBody>
                  <a:tcPr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Sarcoidosis,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[specify organ involvement]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Dust induced disease,</a:t>
                      </a:r>
                      <a:r>
                        <a:rPr lang="en-AU" sz="1400" baseline="0" dirty="0" smtClean="0"/>
                        <a:t> [specify dust]</a:t>
                      </a:r>
                      <a:endParaRPr lang="en-AU" sz="1400" dirty="0" smtClean="0"/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Drug induced lung disease, [specify drug]</a:t>
                      </a:r>
                      <a:endParaRPr lang="en-AU" sz="1400" dirty="0"/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Pulmonary vasculitis, [specify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AU" sz="1400" dirty="0" smtClean="0"/>
                        <a:t>subtype]</a:t>
                      </a:r>
                      <a:endParaRPr lang="en-AU" sz="1400" dirty="0"/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400" kern="1200" dirty="0" smtClean="0"/>
                        <a:t>Pulmonary alveolar </a:t>
                      </a:r>
                      <a:r>
                        <a:rPr lang="en-AU" sz="1400" kern="1200" dirty="0" err="1" smtClean="0"/>
                        <a:t>proteinosis</a:t>
                      </a:r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endParaRPr lang="en-A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Primary pulmonary </a:t>
                      </a:r>
                      <a:r>
                        <a:rPr lang="en-AU" sz="1400" kern="1200" baseline="0" dirty="0" err="1" smtClean="0"/>
                        <a:t>haemosiderosis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400" kern="1200" baseline="0" dirty="0" smtClean="0"/>
                        <a:t>Primary alveolar </a:t>
                      </a:r>
                      <a:r>
                        <a:rPr lang="en-AU" sz="1400" kern="1200" baseline="0" dirty="0" err="1" smtClean="0"/>
                        <a:t>microlithiasis</a:t>
                      </a:r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36000"/>
                </a:tc>
              </a:tr>
            </a:tbl>
          </a:graphicData>
        </a:graphic>
      </p:graphicFrame>
      <p:sp>
        <p:nvSpPr>
          <p:cNvPr id="12" name="Footer Placeholder 4"/>
          <p:cNvSpPr txBox="1">
            <a:spLocks/>
          </p:cNvSpPr>
          <p:nvPr/>
        </p:nvSpPr>
        <p:spPr>
          <a:xfrm>
            <a:off x="11105072" y="6492875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2</a:t>
            </a:r>
            <a:endParaRPr lang="en-US" sz="9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58400" y="1"/>
            <a:ext cx="2133600" cy="22043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600305"/>
            <a:ext cx="3640975" cy="257695"/>
          </a:xfrm>
        </p:spPr>
        <p:txBody>
          <a:bodyPr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NZ" sz="800" dirty="0" smtClean="0">
                <a:latin typeface="+mn-lt"/>
              </a:rPr>
              <a:t>Single </a:t>
            </a:r>
            <a:r>
              <a:rPr lang="en-NZ" sz="800" dirty="0">
                <a:latin typeface="+mn-lt"/>
              </a:rPr>
              <a:t>Clinical Slide Format – Alfred Hospital, Melbourne</a:t>
            </a:r>
            <a:endParaRPr lang="en-AU" sz="800" dirty="0">
              <a:latin typeface="+mn-lt"/>
            </a:endParaRPr>
          </a:p>
          <a:p>
            <a:pPr algn="l"/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ea typeface="ＭＳ Ｐゴシック" pitchFamily="34" charset="-128"/>
              </a:rPr>
              <a:t>CURRENT CLINICAL TRIALS AND RESEARCH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476375"/>
          <a:ext cx="10334625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44829"/>
                <a:gridCol w="2022449"/>
                <a:gridCol w="2022449"/>
                <a:gridCol w="2022449"/>
                <a:gridCol w="2022449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Project</a:t>
                      </a:r>
                      <a:r>
                        <a:rPr lang="en-AU" sz="1400" baseline="0" dirty="0" smtClean="0"/>
                        <a:t> n</a:t>
                      </a:r>
                      <a:r>
                        <a:rPr lang="en-AU" sz="1400" dirty="0" smtClean="0"/>
                        <a:t>ame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</a:t>
                      </a:r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Agent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Duration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Comparator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Key inclusion </a:t>
                      </a:r>
                      <a:r>
                        <a:rPr lang="en-AU" sz="1400" baseline="0" dirty="0" smtClean="0"/>
                        <a:t>criteria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Key exclusion</a:t>
                      </a:r>
                      <a:r>
                        <a:rPr lang="en-AU" sz="1400" baseline="0" dirty="0" smtClean="0"/>
                        <a:t> criteria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Primary</a:t>
                      </a:r>
                      <a:r>
                        <a:rPr lang="en-AU" sz="1400" baseline="0" dirty="0" smtClean="0"/>
                        <a:t> endpoint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Number</a:t>
                      </a:r>
                      <a:r>
                        <a:rPr lang="en-AU" sz="1400" baseline="0" dirty="0" smtClean="0"/>
                        <a:t> participants sought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Screened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Enrolled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Notes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Contact person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4"/>
          <p:cNvSpPr txBox="1">
            <a:spLocks/>
          </p:cNvSpPr>
          <p:nvPr/>
        </p:nvSpPr>
        <p:spPr>
          <a:xfrm>
            <a:off x="11105072" y="6492875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3</a:t>
            </a:r>
            <a:endParaRPr lang="en-US" sz="9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38272" y="0"/>
            <a:ext cx="2133600" cy="36512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600305"/>
            <a:ext cx="3640975" cy="257695"/>
          </a:xfrm>
        </p:spPr>
        <p:txBody>
          <a:bodyPr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NZ" sz="800" dirty="0" smtClean="0">
                <a:latin typeface="+mn-lt"/>
              </a:rPr>
              <a:t>Single </a:t>
            </a:r>
            <a:r>
              <a:rPr lang="en-NZ" sz="800" dirty="0">
                <a:latin typeface="+mn-lt"/>
              </a:rPr>
              <a:t>Clinical Slide Format – Alfred Hospital, Melbourne</a:t>
            </a:r>
            <a:endParaRPr lang="en-AU" sz="800" dirty="0">
              <a:latin typeface="+mn-lt"/>
            </a:endParaRPr>
          </a:p>
          <a:p>
            <a:pPr algn="l"/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69D64D99-46E1-4834-B7C8-CC5F0CA6FE89}" vid="{51085F6A-A181-409B-8CA7-FC0627811BA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MDM slide template 1601004</Template>
  <TotalTime>2228</TotalTime>
  <Words>511</Words>
  <Application>Microsoft Office PowerPoint</Application>
  <PresentationFormat>Custom</PresentationFormat>
  <Paragraphs>163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Name:      </vt:lpstr>
      <vt:lpstr>PowerPoint Presentation</vt:lpstr>
      <vt:lpstr>CURRENT CLINICAL TRIALS AND RESEARCH</vt:lpstr>
    </vt:vector>
  </TitlesOfParts>
  <Company>SVHM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                                                      Age, sex:</dc:title>
  <dc:creator>Ian Glaspole</dc:creator>
  <cp:lastModifiedBy>Angela Perin</cp:lastModifiedBy>
  <cp:revision>62</cp:revision>
  <dcterms:created xsi:type="dcterms:W3CDTF">2017-11-18T04:45:06Z</dcterms:created>
  <dcterms:modified xsi:type="dcterms:W3CDTF">2018-03-23T01:41:52Z</dcterms:modified>
</cp:coreProperties>
</file>