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19" r:id="rId5"/>
    <p:sldId id="318" r:id="rId6"/>
    <p:sldId id="286" r:id="rId7"/>
    <p:sldId id="263" r:id="rId8"/>
    <p:sldId id="266" r:id="rId9"/>
    <p:sldId id="267" r:id="rId10"/>
    <p:sldId id="268" r:id="rId11"/>
    <p:sldId id="269" r:id="rId12"/>
    <p:sldId id="270" r:id="rId13"/>
    <p:sldId id="274" r:id="rId14"/>
    <p:sldId id="275" r:id="rId15"/>
    <p:sldId id="273" r:id="rId16"/>
    <p:sldId id="271" r:id="rId17"/>
    <p:sldId id="272" r:id="rId18"/>
    <p:sldId id="276" r:id="rId19"/>
    <p:sldId id="277" r:id="rId20"/>
    <p:sldId id="288" r:id="rId21"/>
    <p:sldId id="314" r:id="rId22"/>
    <p:sldId id="315" r:id="rId23"/>
    <p:sldId id="316" r:id="rId24"/>
    <p:sldId id="317" r:id="rId25"/>
    <p:sldId id="312" r:id="rId26"/>
    <p:sldId id="313" r:id="rId27"/>
    <p:sldId id="3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deo" id="{E37A3F8F-7B37-4DFC-A221-14673BC3235E}">
          <p14:sldIdLst>
            <p14:sldId id="319"/>
            <p14:sldId id="318"/>
          </p14:sldIdLst>
        </p14:section>
        <p14:section name="Illustrations &amp; Yarning Scripts" id="{8F42A564-286D-4DA5-A6DC-156DF41D798D}">
          <p14:sldIdLst>
            <p14:sldId id="286"/>
            <p14:sldId id="263"/>
            <p14:sldId id="266"/>
            <p14:sldId id="267"/>
            <p14:sldId id="268"/>
            <p14:sldId id="269"/>
            <p14:sldId id="270"/>
            <p14:sldId id="274"/>
            <p14:sldId id="275"/>
            <p14:sldId id="273"/>
            <p14:sldId id="271"/>
            <p14:sldId id="272"/>
            <p14:sldId id="276"/>
            <p14:sldId id="277"/>
          </p14:sldIdLst>
        </p14:section>
        <p14:section name="Learning from people living with COPD" id="{6B674474-A7D6-4E97-BD41-F26784D4D333}">
          <p14:sldIdLst>
            <p14:sldId id="288"/>
            <p14:sldId id="314"/>
            <p14:sldId id="315"/>
            <p14:sldId id="316"/>
            <p14:sldId id="317"/>
          </p14:sldIdLst>
        </p14:section>
        <p14:section name="Close" id="{A1120BF2-1C39-4C71-943B-F71F641AD0A0}">
          <p14:sldIdLst>
            <p14:sldId id="312"/>
            <p14:sldId id="313"/>
            <p14:sldId id="31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0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FDC6C-04FD-5E73-73A5-8A562696BF2D}" v="8" dt="2026-06-24T14:35:24.456"/>
    <p1510:client id="{8BBEDE82-8926-4935-A133-A378F88CF44F}" v="405" dt="2026-06-24T14:49:34.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9" autoAdjust="0"/>
    <p:restoredTop sz="75642" autoAdjust="0"/>
  </p:normalViewPr>
  <p:slideViewPr>
    <p:cSldViewPr snapToGrid="0">
      <p:cViewPr>
        <p:scale>
          <a:sx n="75" d="100"/>
          <a:sy n="75" d="100"/>
        </p:scale>
        <p:origin x="2184" y="684"/>
      </p:cViewPr>
      <p:guideLst>
        <p:guide orient="horz" pos="2160"/>
        <p:guide pos="3840"/>
      </p:guideLst>
    </p:cSldViewPr>
  </p:slideViewPr>
  <p:outlineViewPr>
    <p:cViewPr>
      <p:scale>
        <a:sx n="33" d="100"/>
        <a:sy n="33" d="100"/>
      </p:scale>
      <p:origin x="0" y="-127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4" d="100"/>
          <a:sy n="104" d="100"/>
        </p:scale>
        <p:origin x="3258"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B99DDE-291B-53F9-BAAC-8A6FA216CF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FC57016-E041-D788-64E5-DB267FBA35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9EAA31-450E-4199-9485-99A290E22A54}" type="datetimeFigureOut">
              <a:rPr lang="en-AU" smtClean="0"/>
              <a:t>13/07/2026</a:t>
            </a:fld>
            <a:endParaRPr lang="en-AU"/>
          </a:p>
        </p:txBody>
      </p:sp>
      <p:sp>
        <p:nvSpPr>
          <p:cNvPr id="4" name="Footer Placeholder 3">
            <a:extLst>
              <a:ext uri="{FF2B5EF4-FFF2-40B4-BE49-F238E27FC236}">
                <a16:creationId xmlns:a16="http://schemas.microsoft.com/office/drawing/2014/main" id="{F9758E08-CB0E-32EA-C038-9E2A82B338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D3F183E-335E-34E1-B5F9-B0F5E24A92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900659-9D5E-44FD-AF90-368D05E6FED3}" type="slidenum">
              <a:rPr lang="en-AU" smtClean="0"/>
              <a:t>‹#›</a:t>
            </a:fld>
            <a:endParaRPr lang="en-AU"/>
          </a:p>
        </p:txBody>
      </p:sp>
    </p:spTree>
    <p:extLst>
      <p:ext uri="{BB962C8B-B14F-4D97-AF65-F5344CB8AC3E}">
        <p14:creationId xmlns:p14="http://schemas.microsoft.com/office/powerpoint/2010/main" val="200015361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800" y="598487"/>
            <a:ext cx="5486400" cy="458788"/>
          </a:xfrm>
          <a:prstGeom prst="rect">
            <a:avLst/>
          </a:prstGeom>
        </p:spPr>
        <p:txBody>
          <a:bodyPr vert="horz" lIns="91440" tIns="45720" rIns="91440" bIns="45720" rtlCol="0"/>
          <a:lstStyle>
            <a:lvl1pPr algn="l">
              <a:defRPr sz="1600" b="0" i="0">
                <a:solidFill>
                  <a:schemeClr val="accent1"/>
                </a:solidFill>
                <a:latin typeface="ConcordW00-Bold" panose="02000000000000000000" pitchFamily="2" charset="0"/>
              </a:defRPr>
            </a:lvl1pPr>
          </a:lstStyle>
          <a:p>
            <a:endParaRPr lang="en-US" sz="160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oncordW00-Regular" panose="02000000000000000000" pitchFamily="2" charset="0"/>
              </a:defRPr>
            </a:lvl1pPr>
          </a:lstStyle>
          <a:p>
            <a:endParaRPr lang="en-US" b="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oncordW00-Regular" panose="02000000000000000000" pitchFamily="2" charset="0"/>
              </a:defRPr>
            </a:lvl1pPr>
          </a:lstStyle>
          <a:p>
            <a:fld id="{A4E9F699-9D60-7143-B801-D4CACFC1BAC4}" type="slidenum">
              <a:rPr lang="en-US" smtClean="0"/>
              <a:pPr/>
              <a:t>‹#›</a:t>
            </a:fld>
            <a:endParaRPr lang="en-US" b="0"/>
          </a:p>
        </p:txBody>
      </p:sp>
      <p:sp>
        <p:nvSpPr>
          <p:cNvPr id="9" name="Notes Placeholder 8">
            <a:extLst>
              <a:ext uri="{FF2B5EF4-FFF2-40B4-BE49-F238E27FC236}">
                <a16:creationId xmlns:a16="http://schemas.microsoft.com/office/drawing/2014/main" id="{AE35C45E-7A11-F6DE-D6E5-69B5630F488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924837131"/>
      </p:ext>
    </p:extLst>
  </p:cSld>
  <p:clrMap bg1="lt1" tx1="dk1" bg2="lt2" tx2="dk2" accent1="accent1" accent2="accent2" accent3="accent3" accent4="accent4" accent5="accent5" accent6="accent6" hlink="hlink" folHlink="folHlink"/>
  <p:hf ftr="0" dt="0"/>
  <p:notesStyle>
    <a:lvl1pPr marL="0" algn="l" defTabSz="914400" rtl="0" eaLnBrk="1" latinLnBrk="0" hangingPunct="1">
      <a:lnSpc>
        <a:spcPct val="114000"/>
      </a:lnSpc>
      <a:spcAft>
        <a:spcPts val="600"/>
      </a:spcAft>
      <a:buNone/>
      <a:defRPr lang="en-GB" sz="1200" b="0" i="0" kern="1200" dirty="0">
        <a:solidFill>
          <a:schemeClr val="tx1"/>
        </a:solidFill>
        <a:latin typeface="ConcordW00-Regular" panose="02000000000000000000" pitchFamily="2" charset="0"/>
        <a:ea typeface="+mn-ea"/>
        <a:cs typeface="+mn-cs"/>
      </a:defRPr>
    </a:lvl1pPr>
    <a:lvl2pPr>
      <a:lnSpc>
        <a:spcPct val="114000"/>
      </a:lnSpc>
      <a:spcBef>
        <a:spcPts val="600"/>
      </a:spcBef>
      <a:spcAft>
        <a:spcPts val="1200"/>
      </a:spcAft>
      <a:buFont typeface="Arial" panose="020B0604020202020204" pitchFamily="34" charset="0"/>
      <a:buNone/>
      <a:defRPr lang="en-GB" sz="1200" dirty="0" smtClean="0">
        <a:latin typeface="ConcordW00-Bold" panose="02000000000000000000" pitchFamily="2" charset="0"/>
      </a:defRPr>
    </a:lvl2pPr>
    <a:lvl3pPr>
      <a:lnSpc>
        <a:spcPct val="114000"/>
      </a:lnSpc>
      <a:spcAft>
        <a:spcPts val="600"/>
      </a:spcAft>
      <a:defRPr lang="en-GB" sz="1200" dirty="0" smtClean="0">
        <a:latin typeface="ConcordW00-Regular" panose="02000000000000000000" pitchFamily="2" charset="0"/>
      </a:defRPr>
    </a:lvl3pPr>
    <a:lvl4pPr marL="176213" indent="-176213">
      <a:lnSpc>
        <a:spcPct val="114000"/>
      </a:lnSpc>
      <a:spcAft>
        <a:spcPts val="600"/>
      </a:spcAft>
      <a:buFont typeface="Arial" panose="020B0604020202020204" pitchFamily="34" charset="0"/>
      <a:buNone/>
      <a:defRPr lang="en-GB" sz="1200" dirty="0">
        <a:latin typeface="ConcordW00-Regular" panose="02000000000000000000" pitchFamily="2" charset="0"/>
      </a:defRPr>
    </a:lvl4pPr>
    <a:lvl5pPr>
      <a:lnSpc>
        <a:spcPct val="114000"/>
      </a:lnSpc>
      <a:spcAft>
        <a:spcPts val="600"/>
      </a:spcAft>
      <a:defRPr lang="en-GB" sz="1200" dirty="0">
        <a:latin typeface="ConcordW00-Regular" panose="02000000000000000000" pitchFamily="2" charset="0"/>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ungfoundation.com.au/lung-diseases/cop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ungfoundation.com.au/resources/copd-inhaler-device-chart-pos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ungfoundation.com.au/resources/?user_category=32&amp;search=inhaler%20device&amp;current-page=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ccho.org.au/app/uploads/2023/12/COPD-Action-Plan-V3.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E2226-CF10-1618-57C5-26DFB9ADECB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4B9E1DE-1213-8FF7-6097-1B2256D2118E}"/>
              </a:ext>
            </a:extLst>
          </p:cNvPr>
          <p:cNvSpPr>
            <a:spLocks noGrp="1"/>
          </p:cNvSpPr>
          <p:nvPr>
            <p:ph type="body" idx="1"/>
          </p:nvPr>
        </p:nvSpPr>
        <p:spPr>
          <a:xfrm>
            <a:off x="685800" y="1219200"/>
            <a:ext cx="5486400" cy="6781800"/>
          </a:xfrm>
          <a:prstGeom prst="rect">
            <a:avLst/>
          </a:prstGeom>
        </p:spPr>
        <p:txBody>
          <a:bodyPr/>
          <a:lstStyle/>
          <a:p>
            <a:r>
              <a:rPr lang="en-AU" sz="1200" b="0" i="0" kern="1200" dirty="0">
                <a:solidFill>
                  <a:schemeClr val="tx1"/>
                </a:solidFill>
                <a:effectLst/>
                <a:latin typeface="ConcordW00-Regular" panose="02000000000000000000" pitchFamily="2" charset="0"/>
                <a:ea typeface="+mn-ea"/>
                <a:cs typeface="+mn-cs"/>
              </a:rPr>
              <a:t>https://</a:t>
            </a:r>
            <a:r>
              <a:rPr lang="en-AU" sz="1200" b="0" i="0" kern="1200" dirty="0" err="1">
                <a:solidFill>
                  <a:schemeClr val="tx1"/>
                </a:solidFill>
                <a:effectLst/>
                <a:latin typeface="ConcordW00-Regular" panose="02000000000000000000" pitchFamily="2" charset="0"/>
                <a:ea typeface="+mn-ea"/>
                <a:cs typeface="+mn-cs"/>
              </a:rPr>
              <a:t>pulmonaryrehab.com.au</a:t>
            </a:r>
            <a:r>
              <a:rPr lang="en-AU" sz="1200" b="0" i="0" kern="1200" dirty="0">
                <a:solidFill>
                  <a:schemeClr val="tx1"/>
                </a:solidFill>
                <a:effectLst/>
                <a:latin typeface="ConcordW00-Regular" panose="02000000000000000000" pitchFamily="2" charset="0"/>
                <a:ea typeface="+mn-ea"/>
                <a:cs typeface="+mn-cs"/>
              </a:rPr>
              <a:t>/additional-resources/aboriginal-and-torres-strait-islander-health-workers-and-practitioners/</a:t>
            </a:r>
          </a:p>
          <a:p>
            <a:endParaRPr lang="en-AU" sz="1200" b="0" i="0" kern="1200" dirty="0">
              <a:solidFill>
                <a:schemeClr val="tx1"/>
              </a:solidFill>
              <a:effectLst/>
              <a:latin typeface="ConcordW00-Regular" panose="02000000000000000000" pitchFamily="2" charset="0"/>
              <a:ea typeface="+mn-ea"/>
              <a:cs typeface="+mn-cs"/>
            </a:endParaRPr>
          </a:p>
          <a:p>
            <a:r>
              <a:rPr lang="en-AU" sz="1200" b="0" i="0" kern="1200" dirty="0">
                <a:solidFill>
                  <a:schemeClr val="tx1"/>
                </a:solidFill>
                <a:effectLst/>
                <a:latin typeface="ConcordW00-Regular" panose="02000000000000000000" pitchFamily="2" charset="0"/>
                <a:ea typeface="+mn-ea"/>
                <a:cs typeface="+mn-cs"/>
              </a:rPr>
              <a:t>These resources have been developed to assist Aboriginal and Torres Strait Islander Health Workers and Practitioners yarn about Chronic Obstructive Pulmonary Disease (COPD) with Aboriginal and/or Torres Strait Islander peoples living with COPD.  </a:t>
            </a:r>
          </a:p>
          <a:p>
            <a:r>
              <a:rPr lang="en-AU" sz="1200" b="0" i="0" kern="1200" dirty="0">
                <a:solidFill>
                  <a:schemeClr val="tx1"/>
                </a:solidFill>
                <a:effectLst/>
                <a:latin typeface="ConcordW00-Regular" panose="02000000000000000000" pitchFamily="2" charset="0"/>
                <a:ea typeface="+mn-ea"/>
                <a:cs typeface="+mn-cs"/>
              </a:rPr>
              <a:t>Aboriginal and/or Torres Strait Islander Health Workers and Practitioners may work together with doctors, physiotherapists, exercise physiologists, nurses, psychologists, dietitians and other health professionals to provide high quality care. </a:t>
            </a:r>
          </a:p>
          <a:p>
            <a:r>
              <a:rPr lang="en-AU" sz="1200" b="1" i="0" kern="1200" dirty="0">
                <a:solidFill>
                  <a:schemeClr val="tx1"/>
                </a:solidFill>
                <a:effectLst/>
                <a:latin typeface="ConcordW00-Regular" panose="02000000000000000000" pitchFamily="2" charset="0"/>
                <a:ea typeface="+mn-ea"/>
                <a:cs typeface="+mn-cs"/>
              </a:rPr>
              <a:t>These resources are to guide Aboriginal health workers in yarning about COPD. The language can be changed to suit the local community. Using examples and analogies relevant to each community is encouraged to support understanding. </a:t>
            </a:r>
            <a:r>
              <a:rPr lang="en-AU" sz="1200" b="0" i="0" kern="1200" dirty="0">
                <a:solidFill>
                  <a:schemeClr val="tx1"/>
                </a:solidFill>
                <a:effectLst/>
                <a:latin typeface="ConcordW00-Regular" panose="02000000000000000000" pitchFamily="2" charset="0"/>
                <a:ea typeface="+mn-ea"/>
                <a:cs typeface="+mn-cs"/>
              </a:rPr>
              <a:t> </a:t>
            </a:r>
          </a:p>
          <a:p>
            <a:r>
              <a:rPr lang="en-US" sz="1200" b="0" i="0" kern="1200" dirty="0">
                <a:solidFill>
                  <a:schemeClr val="tx1"/>
                </a:solidFill>
                <a:effectLst/>
                <a:latin typeface="ConcordW00-Regular" panose="02000000000000000000" pitchFamily="2" charset="0"/>
                <a:ea typeface="+mn-ea"/>
                <a:cs typeface="+mn-cs"/>
              </a:rPr>
              <a:t>They were developed as part of the Breathe Easy Walk Easy Lungs for Life (BE WELL) project</a:t>
            </a:r>
            <a:r>
              <a:rPr lang="en-AU" sz="1200" b="0" i="0" kern="1200" dirty="0">
                <a:solidFill>
                  <a:schemeClr val="tx1"/>
                </a:solidFill>
                <a:effectLst/>
                <a:latin typeface="ConcordW00-Regular" panose="02000000000000000000" pitchFamily="2" charset="0"/>
                <a:ea typeface="+mn-ea"/>
                <a:cs typeface="+mn-cs"/>
              </a:rPr>
              <a:t>. The project </a:t>
            </a:r>
            <a:r>
              <a:rPr lang="en-US" sz="1200" b="0" i="0" kern="1200" dirty="0">
                <a:solidFill>
                  <a:schemeClr val="tx1"/>
                </a:solidFill>
                <a:effectLst/>
                <a:latin typeface="ConcordW00-Regular" panose="02000000000000000000" pitchFamily="2" charset="0"/>
                <a:ea typeface="+mn-ea"/>
                <a:cs typeface="+mn-cs"/>
              </a:rPr>
              <a:t>was a study that partnered with Aboriginal Community Controlled Health Services (</a:t>
            </a:r>
            <a:r>
              <a:rPr lang="en-US" sz="1200" b="0" i="0" kern="1200" dirty="0" err="1">
                <a:solidFill>
                  <a:schemeClr val="tx1"/>
                </a:solidFill>
                <a:effectLst/>
                <a:latin typeface="ConcordW00-Regular" panose="02000000000000000000" pitchFamily="2" charset="0"/>
                <a:ea typeface="+mn-ea"/>
                <a:cs typeface="+mn-cs"/>
              </a:rPr>
              <a:t>ACCHS</a:t>
            </a:r>
            <a:r>
              <a:rPr lang="en-US" sz="1200" b="0" i="0" kern="1200" dirty="0">
                <a:solidFill>
                  <a:schemeClr val="tx1"/>
                </a:solidFill>
                <a:effectLst/>
                <a:latin typeface="ConcordW00-Regular" panose="02000000000000000000" pitchFamily="2" charset="0"/>
                <a:ea typeface="+mn-ea"/>
                <a:cs typeface="+mn-cs"/>
              </a:rPr>
              <a:t>) to trial the implementation of pulmonary rehabilitation. The Illustrations and Yarning Scripts formed the basis of the education component of the pulmonary rehabilitation program in the study.</a:t>
            </a:r>
            <a:endParaRPr lang="en-AU" sz="1200" b="0" i="0" kern="1200" dirty="0">
              <a:solidFill>
                <a:schemeClr val="tx1"/>
              </a:solidFill>
              <a:effectLst/>
              <a:latin typeface="ConcordW00-Regular" panose="02000000000000000000" pitchFamily="2" charset="0"/>
              <a:ea typeface="+mn-ea"/>
              <a:cs typeface="+mn-cs"/>
            </a:endParaRPr>
          </a:p>
          <a:p>
            <a:r>
              <a:rPr lang="en-AU" sz="1200" b="0" i="0" kern="1200" dirty="0">
                <a:solidFill>
                  <a:schemeClr val="tx1"/>
                </a:solidFill>
                <a:effectLst/>
                <a:latin typeface="ConcordW00-Regular" panose="02000000000000000000" pitchFamily="2" charset="0"/>
                <a:ea typeface="+mn-ea"/>
                <a:cs typeface="+mn-cs"/>
              </a:rPr>
              <a:t>The BE WELL project </a:t>
            </a:r>
            <a:r>
              <a:rPr lang="en-US" sz="1200" b="0" i="0" kern="1200" dirty="0">
                <a:solidFill>
                  <a:schemeClr val="tx1"/>
                </a:solidFill>
                <a:effectLst/>
                <a:latin typeface="ConcordW00-Regular" panose="02000000000000000000" pitchFamily="2" charset="0"/>
                <a:ea typeface="+mn-ea"/>
                <a:cs typeface="+mn-cs"/>
              </a:rPr>
              <a:t>(</a:t>
            </a:r>
            <a:r>
              <a:rPr lang="en-AU" sz="1200" b="0" i="0" kern="1200" dirty="0" err="1">
                <a:solidFill>
                  <a:schemeClr val="tx1"/>
                </a:solidFill>
                <a:effectLst/>
                <a:latin typeface="ConcordW00-Regular" panose="02000000000000000000" pitchFamily="2" charset="0"/>
                <a:ea typeface="+mn-ea"/>
                <a:cs typeface="+mn-cs"/>
              </a:rPr>
              <a:t>ACTRN12617001337369</a:t>
            </a:r>
            <a:r>
              <a:rPr lang="en-AU" sz="1200" b="0" i="0" kern="1200" dirty="0">
                <a:solidFill>
                  <a:schemeClr val="tx1"/>
                </a:solidFill>
                <a:effectLst/>
                <a:latin typeface="ConcordW00-Regular" panose="02000000000000000000" pitchFamily="2" charset="0"/>
                <a:ea typeface="+mn-ea"/>
                <a:cs typeface="+mn-cs"/>
              </a:rPr>
              <a:t>) was funded by </a:t>
            </a:r>
            <a:r>
              <a:rPr lang="en-US" sz="1200" b="0" i="0" kern="1200" dirty="0">
                <a:solidFill>
                  <a:schemeClr val="tx1"/>
                </a:solidFill>
                <a:effectLst/>
                <a:latin typeface="ConcordW00-Regular" panose="02000000000000000000" pitchFamily="2" charset="0"/>
                <a:ea typeface="+mn-ea"/>
                <a:cs typeface="+mn-cs"/>
              </a:rPr>
              <a:t>the National Health and Medical Research Council (NHMRC) Global Alliance for Chronic Diseases (</a:t>
            </a:r>
            <a:r>
              <a:rPr lang="en-US" sz="1200" b="0" i="0" kern="1200" dirty="0" err="1">
                <a:solidFill>
                  <a:schemeClr val="tx1"/>
                </a:solidFill>
                <a:effectLst/>
                <a:latin typeface="ConcordW00-Regular" panose="02000000000000000000" pitchFamily="2" charset="0"/>
                <a:ea typeface="+mn-ea"/>
                <a:cs typeface="+mn-cs"/>
              </a:rPr>
              <a:t>GACD</a:t>
            </a:r>
            <a:r>
              <a:rPr lang="en-US" sz="1200" b="0" i="0" kern="1200" dirty="0">
                <a:solidFill>
                  <a:schemeClr val="tx1"/>
                </a:solidFill>
                <a:effectLst/>
                <a:latin typeface="ConcordW00-Regular" panose="02000000000000000000" pitchFamily="2" charset="0"/>
                <a:ea typeface="+mn-ea"/>
                <a:cs typeface="+mn-cs"/>
              </a:rPr>
              <a:t>)</a:t>
            </a:r>
            <a:r>
              <a:rPr lang="en-AU" sz="1200" b="0" i="0" kern="1200" dirty="0">
                <a:solidFill>
                  <a:schemeClr val="tx1"/>
                </a:solidFill>
                <a:effectLst/>
                <a:latin typeface="ConcordW00-Regular" panose="02000000000000000000" pitchFamily="2" charset="0"/>
                <a:ea typeface="+mn-ea"/>
                <a:cs typeface="+mn-cs"/>
              </a:rPr>
              <a:t>.</a:t>
            </a:r>
          </a:p>
        </p:txBody>
      </p:sp>
      <p:sp>
        <p:nvSpPr>
          <p:cNvPr id="4" name="Slide Number Placeholder 3">
            <a:extLst>
              <a:ext uri="{FF2B5EF4-FFF2-40B4-BE49-F238E27FC236}">
                <a16:creationId xmlns:a16="http://schemas.microsoft.com/office/drawing/2014/main" id="{6493D5D2-C890-6581-523A-98B5B24877E3}"/>
              </a:ext>
            </a:extLst>
          </p:cNvPr>
          <p:cNvSpPr>
            <a:spLocks noGrp="1"/>
          </p:cNvSpPr>
          <p:nvPr>
            <p:ph type="sldNum" sz="quarter" idx="5"/>
          </p:nvPr>
        </p:nvSpPr>
        <p:spPr/>
        <p:txBody>
          <a:bodyPr/>
          <a:lstStyle/>
          <a:p>
            <a:fld id="{A4E9F699-9D60-7143-B801-D4CACFC1BAC4}" type="slidenum">
              <a:rPr lang="en-US" smtClean="0"/>
              <a:pPr/>
              <a:t>1</a:t>
            </a:fld>
            <a:endParaRPr lang="en-US"/>
          </a:p>
        </p:txBody>
      </p:sp>
      <p:sp>
        <p:nvSpPr>
          <p:cNvPr id="5" name="Header Placeholder 4">
            <a:extLst>
              <a:ext uri="{FF2B5EF4-FFF2-40B4-BE49-F238E27FC236}">
                <a16:creationId xmlns:a16="http://schemas.microsoft.com/office/drawing/2014/main" id="{C4A2B4BF-9632-C740-E726-6BA290B733E6}"/>
              </a:ext>
            </a:extLst>
          </p:cNvPr>
          <p:cNvSpPr>
            <a:spLocks noGrp="1"/>
          </p:cNvSpPr>
          <p:nvPr>
            <p:ph type="hdr" sz="quarter"/>
          </p:nvPr>
        </p:nvSpPr>
        <p:spPr/>
        <p:txBody>
          <a:bodyPr/>
          <a:lstStyle/>
          <a:p>
            <a:r>
              <a:rPr lang="en-US" dirty="0"/>
              <a:t>COPD Illustrations and Yarning Scripts </a:t>
            </a:r>
          </a:p>
        </p:txBody>
      </p:sp>
    </p:spTree>
    <p:extLst>
      <p:ext uri="{BB962C8B-B14F-4D97-AF65-F5344CB8AC3E}">
        <p14:creationId xmlns:p14="http://schemas.microsoft.com/office/powerpoint/2010/main" val="1789372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lgn="l"/>
            <a:r>
              <a:rPr lang="en-AU" dirty="0"/>
              <a:t>Benefits of exercise training: endurance and strength training – Yarning illustrations </a:t>
            </a:r>
            <a:r>
              <a:rPr lang="en-AU" dirty="0" err="1"/>
              <a:t>5a</a:t>
            </a:r>
            <a:endParaRPr lang="en-AU" dirty="0"/>
          </a:p>
          <a:p>
            <a:pPr>
              <a:spcBef>
                <a:spcPts val="600"/>
              </a:spcBef>
            </a:pPr>
            <a:r>
              <a:rPr lang="en-AU" sz="1050" dirty="0"/>
              <a:t>What happens if a person doesn’t exercise (Yarning illustrations </a:t>
            </a:r>
            <a:r>
              <a:rPr lang="en-AU" sz="1050" dirty="0" err="1"/>
              <a:t>5a</a:t>
            </a:r>
            <a:r>
              <a:rPr lang="en-AU" sz="1050" dirty="0">
                <a:latin typeface="Arial" panose="020B0604020202020204" pitchFamily="34" charset="0"/>
                <a:cs typeface="Arial" panose="020B0604020202020204" pitchFamily="34" charset="0"/>
              </a:rPr>
              <a:t> </a:t>
            </a:r>
            <a:r>
              <a:rPr lang="en-AU" sz="1050" dirty="0"/>
              <a:t>–</a:t>
            </a:r>
            <a:r>
              <a:rPr lang="en-AU" sz="1050" dirty="0">
                <a:latin typeface="Arial" panose="020B0604020202020204" pitchFamily="34" charset="0"/>
                <a:cs typeface="Arial" panose="020B0604020202020204" pitchFamily="34" charset="0"/>
              </a:rPr>
              <a:t> </a:t>
            </a:r>
            <a:r>
              <a:rPr lang="en-AU" sz="1050" dirty="0"/>
              <a:t>left hand side of the illustration).</a:t>
            </a:r>
          </a:p>
          <a:p>
            <a:pPr algn="l">
              <a:spcBef>
                <a:spcPts val="600"/>
              </a:spcBef>
              <a:buNone/>
            </a:pPr>
            <a:r>
              <a:rPr lang="en-AU" sz="1050" dirty="0"/>
              <a:t>When people do not exercise or are not physically active they get less fit and weaker.</a:t>
            </a:r>
          </a:p>
          <a:p>
            <a:pPr algn="l">
              <a:spcBef>
                <a:spcPts val="600"/>
              </a:spcBef>
              <a:buNone/>
            </a:pPr>
            <a:r>
              <a:rPr lang="en-AU" sz="1050" dirty="0"/>
              <a:t>When a person has COPD, they can become more breathless when they move, which means they are less active. This may mean they get less fit and when doing regular activities such as shopping, cleaning or looking after kids they feel even more breathless. This is called the spiral of inactivity (disability spiral) where the less someone does, the worse they may get and even small amounts of moving may make them breathless.</a:t>
            </a:r>
          </a:p>
          <a:p>
            <a:pPr>
              <a:spcBef>
                <a:spcPts val="600"/>
              </a:spcBef>
            </a:pPr>
            <a:r>
              <a:rPr lang="en-AU" sz="1050" dirty="0"/>
              <a:t>What changes when a person with COPD does fitness training (Yarning illustrations </a:t>
            </a:r>
            <a:r>
              <a:rPr lang="en-AU" sz="1050" dirty="0" err="1"/>
              <a:t>5a</a:t>
            </a:r>
            <a:r>
              <a:rPr lang="en-AU" sz="1050" dirty="0">
                <a:latin typeface="Arial" panose="020B0604020202020204" pitchFamily="34" charset="0"/>
                <a:cs typeface="Arial" panose="020B0604020202020204" pitchFamily="34" charset="0"/>
              </a:rPr>
              <a:t> </a:t>
            </a:r>
            <a:r>
              <a:rPr lang="en-AU" sz="1050" dirty="0"/>
              <a:t>–</a:t>
            </a:r>
            <a:r>
              <a:rPr lang="en-AU" sz="1050" dirty="0">
                <a:latin typeface="Arial" panose="020B0604020202020204" pitchFamily="34" charset="0"/>
                <a:cs typeface="Arial" panose="020B0604020202020204" pitchFamily="34" charset="0"/>
              </a:rPr>
              <a:t> </a:t>
            </a:r>
            <a:r>
              <a:rPr lang="en-AU" sz="1050" dirty="0"/>
              <a:t>right hand).</a:t>
            </a:r>
          </a:p>
          <a:p>
            <a:pPr algn="l">
              <a:spcBef>
                <a:spcPts val="600"/>
              </a:spcBef>
              <a:buNone/>
            </a:pPr>
            <a:r>
              <a:rPr lang="en-AU" sz="1050" dirty="0"/>
              <a:t>In a pulmonary rehabilitation program, fitness training like walking on a treadmill, walking on a flat track inside or outside, or riding a stationary cycle aims to reverse this spiral of inactivity (disability spiral) so that a person living with COPD can move more and feel less breathless.</a:t>
            </a:r>
          </a:p>
          <a:p>
            <a:endParaRPr lang="en-AU"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10</a:t>
            </a:fld>
            <a:endParaRPr lang="en-US"/>
          </a:p>
        </p:txBody>
      </p:sp>
      <p:sp>
        <p:nvSpPr>
          <p:cNvPr id="5" name="Header Placeholder 4">
            <a:extLst>
              <a:ext uri="{FF2B5EF4-FFF2-40B4-BE49-F238E27FC236}">
                <a16:creationId xmlns:a16="http://schemas.microsoft.com/office/drawing/2014/main" id="{A069E8C3-01C9-86F7-18C9-AFDF21DDEF79}"/>
              </a:ext>
            </a:extLst>
          </p:cNvPr>
          <p:cNvSpPr>
            <a:spLocks noGrp="1"/>
          </p:cNvSpPr>
          <p:nvPr>
            <p:ph type="hdr" sz="quarter"/>
          </p:nvPr>
        </p:nvSpPr>
        <p:spPr/>
        <p:txBody>
          <a:bodyPr/>
          <a:lstStyle/>
          <a:p>
            <a:r>
              <a:rPr lang="en-US" dirty="0"/>
              <a:t>TOPIC 4: WHY EXERCISE IS IMPORTANT</a:t>
            </a:r>
          </a:p>
        </p:txBody>
      </p:sp>
    </p:spTree>
    <p:extLst>
      <p:ext uri="{BB962C8B-B14F-4D97-AF65-F5344CB8AC3E}">
        <p14:creationId xmlns:p14="http://schemas.microsoft.com/office/powerpoint/2010/main" val="63318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lvl="1" algn="l"/>
            <a:r>
              <a:rPr lang="en-AU" dirty="0"/>
              <a:t>Benefits of fitness training – Yarning illustration </a:t>
            </a:r>
            <a:r>
              <a:rPr lang="en-AU" dirty="0" err="1"/>
              <a:t>5b</a:t>
            </a:r>
            <a:endParaRPr lang="en-AU" dirty="0"/>
          </a:p>
          <a:p>
            <a:pPr algn="l">
              <a:spcBef>
                <a:spcPts val="600"/>
              </a:spcBef>
              <a:buNone/>
            </a:pPr>
            <a:r>
              <a:rPr lang="en-AU" sz="1100" dirty="0"/>
              <a:t>This type of fitness training (walking on a treadmill, walking on a flat track inside or outside, or stationary cycling) helps the muscles use oxygen better, breathing improves, and the person will feel less breathless when being active.</a:t>
            </a:r>
          </a:p>
          <a:p>
            <a:pPr algn="l">
              <a:spcBef>
                <a:spcPts val="600"/>
              </a:spcBef>
              <a:buNone/>
            </a:pPr>
            <a:r>
              <a:rPr lang="en-AU" sz="1100" dirty="0"/>
              <a:t>This means someone with COPD can do more at home and with family, friends and community.</a:t>
            </a:r>
            <a:endParaRPr lang="en-AU"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11</a:t>
            </a:fld>
            <a:endParaRPr lang="en-US"/>
          </a:p>
        </p:txBody>
      </p:sp>
      <p:sp>
        <p:nvSpPr>
          <p:cNvPr id="5" name="Header Placeholder 4">
            <a:extLst>
              <a:ext uri="{FF2B5EF4-FFF2-40B4-BE49-F238E27FC236}">
                <a16:creationId xmlns:a16="http://schemas.microsoft.com/office/drawing/2014/main" id="{96C9A08F-6E41-1F9A-9D37-0DD3601E6618}"/>
              </a:ext>
            </a:extLst>
          </p:cNvPr>
          <p:cNvSpPr>
            <a:spLocks noGrp="1"/>
          </p:cNvSpPr>
          <p:nvPr>
            <p:ph type="hdr" sz="quarter"/>
          </p:nvPr>
        </p:nvSpPr>
        <p:spPr/>
        <p:txBody>
          <a:bodyPr/>
          <a:lstStyle/>
          <a:p>
            <a:r>
              <a:rPr lang="en-US" dirty="0"/>
              <a:t>TOPIC 4: WHY EXERCISE IS IMPORTANT</a:t>
            </a:r>
          </a:p>
        </p:txBody>
      </p:sp>
    </p:spTree>
    <p:extLst>
      <p:ext uri="{BB962C8B-B14F-4D97-AF65-F5344CB8AC3E}">
        <p14:creationId xmlns:p14="http://schemas.microsoft.com/office/powerpoint/2010/main" val="3073020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lvl="1" algn="l"/>
            <a:r>
              <a:rPr lang="en-AU" dirty="0"/>
              <a:t>Strength and balance training – Yarning illustration </a:t>
            </a:r>
            <a:r>
              <a:rPr lang="en-AU" dirty="0" err="1"/>
              <a:t>5c</a:t>
            </a:r>
            <a:r>
              <a:rPr lang="en-AU" dirty="0"/>
              <a:t> </a:t>
            </a:r>
          </a:p>
          <a:p>
            <a:pPr algn="l">
              <a:spcBef>
                <a:spcPts val="600"/>
              </a:spcBef>
              <a:buNone/>
            </a:pPr>
            <a:r>
              <a:rPr lang="en-AU" sz="1100" dirty="0"/>
              <a:t>In pulmonary rehabilitation, someone with COPD will also do exercises for their strength and balance, which can help to reduce the risk of falls and make them generally feel better.</a:t>
            </a:r>
          </a:p>
        </p:txBody>
      </p:sp>
      <p:sp>
        <p:nvSpPr>
          <p:cNvPr id="4" name="Slide Number Placeholder 3"/>
          <p:cNvSpPr>
            <a:spLocks noGrp="1"/>
          </p:cNvSpPr>
          <p:nvPr>
            <p:ph type="sldNum" sz="quarter" idx="5"/>
          </p:nvPr>
        </p:nvSpPr>
        <p:spPr/>
        <p:txBody>
          <a:bodyPr/>
          <a:lstStyle/>
          <a:p>
            <a:fld id="{A4E9F699-9D60-7143-B801-D4CACFC1BAC4}" type="slidenum">
              <a:rPr lang="en-US" smtClean="0"/>
              <a:pPr/>
              <a:t>12</a:t>
            </a:fld>
            <a:endParaRPr lang="en-US"/>
          </a:p>
        </p:txBody>
      </p:sp>
      <p:sp>
        <p:nvSpPr>
          <p:cNvPr id="5" name="Header Placeholder 4">
            <a:extLst>
              <a:ext uri="{FF2B5EF4-FFF2-40B4-BE49-F238E27FC236}">
                <a16:creationId xmlns:a16="http://schemas.microsoft.com/office/drawing/2014/main" id="{35262CC4-C1E6-19BF-59B0-6055B7ADD89F}"/>
              </a:ext>
            </a:extLst>
          </p:cNvPr>
          <p:cNvSpPr>
            <a:spLocks noGrp="1"/>
          </p:cNvSpPr>
          <p:nvPr>
            <p:ph type="hdr" sz="quarter"/>
          </p:nvPr>
        </p:nvSpPr>
        <p:spPr/>
        <p:txBody>
          <a:bodyPr/>
          <a:lstStyle/>
          <a:p>
            <a:r>
              <a:rPr lang="en-US" dirty="0"/>
              <a:t>TOPIC 4: WHY EXERCISE IS IMPORTANT</a:t>
            </a:r>
          </a:p>
        </p:txBody>
      </p:sp>
    </p:spTree>
    <p:extLst>
      <p:ext uri="{BB962C8B-B14F-4D97-AF65-F5344CB8AC3E}">
        <p14:creationId xmlns:p14="http://schemas.microsoft.com/office/powerpoint/2010/main" val="118691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lgn="l"/>
            <a:r>
              <a:rPr lang="en-AU" dirty="0"/>
              <a:t>Managing breathlessness – Yarning Illustration 6</a:t>
            </a:r>
          </a:p>
          <a:p>
            <a:pPr algn="l">
              <a:spcBef>
                <a:spcPts val="600"/>
              </a:spcBef>
              <a:buNone/>
            </a:pPr>
            <a:r>
              <a:rPr lang="en-AU" sz="1100" dirty="0"/>
              <a:t>People with COPD often get breathless when being active or feeling unwell.</a:t>
            </a:r>
          </a:p>
          <a:p>
            <a:pPr algn="l">
              <a:spcBef>
                <a:spcPts val="600"/>
              </a:spcBef>
              <a:buNone/>
            </a:pPr>
            <a:r>
              <a:rPr lang="en-AU" sz="1100" dirty="0"/>
              <a:t>There are ways to help manage breathlessness. Using one of the recovery positions helps the breathing muscles to work better. Most of these positions are leaning forward and having the arms supported so the muscles around the neck and upper chest can work better to help breathing.</a:t>
            </a:r>
          </a:p>
          <a:p>
            <a:pPr algn="l">
              <a:spcBef>
                <a:spcPts val="600"/>
              </a:spcBef>
              <a:buNone/>
            </a:pPr>
            <a:r>
              <a:rPr lang="en-AU" sz="1100" dirty="0"/>
              <a:t>Using a battery driven hand-held fan can also help by cooling the face.</a:t>
            </a:r>
          </a:p>
          <a:p>
            <a:pPr algn="l">
              <a:spcBef>
                <a:spcPts val="600"/>
              </a:spcBef>
              <a:buNone/>
            </a:pPr>
            <a:r>
              <a:rPr lang="en-AU" sz="1100" dirty="0"/>
              <a:t>Pursed-lip breathing when in the recovery positions or when feeling breathless during activity can help reduce breathlessness. Pursed-lip breathing is where a person tightens (‘purse’) their lips, as if they were going to whistle when breathing out through the mouth.</a:t>
            </a:r>
          </a:p>
        </p:txBody>
      </p:sp>
      <p:sp>
        <p:nvSpPr>
          <p:cNvPr id="4" name="Slide Number Placeholder 3"/>
          <p:cNvSpPr>
            <a:spLocks noGrp="1"/>
          </p:cNvSpPr>
          <p:nvPr>
            <p:ph type="sldNum" sz="quarter" idx="5"/>
          </p:nvPr>
        </p:nvSpPr>
        <p:spPr/>
        <p:txBody>
          <a:bodyPr/>
          <a:lstStyle/>
          <a:p>
            <a:fld id="{A4E9F699-9D60-7143-B801-D4CACFC1BAC4}" type="slidenum">
              <a:rPr lang="en-US" smtClean="0"/>
              <a:pPr/>
              <a:t>13</a:t>
            </a:fld>
            <a:endParaRPr lang="en-US"/>
          </a:p>
        </p:txBody>
      </p:sp>
      <p:sp>
        <p:nvSpPr>
          <p:cNvPr id="5" name="Header Placeholder 4">
            <a:extLst>
              <a:ext uri="{FF2B5EF4-FFF2-40B4-BE49-F238E27FC236}">
                <a16:creationId xmlns:a16="http://schemas.microsoft.com/office/drawing/2014/main" id="{20A849DC-CF31-5E4E-D500-B4838644D0A5}"/>
              </a:ext>
            </a:extLst>
          </p:cNvPr>
          <p:cNvSpPr>
            <a:spLocks noGrp="1"/>
          </p:cNvSpPr>
          <p:nvPr>
            <p:ph type="hdr" sz="quarter"/>
          </p:nvPr>
        </p:nvSpPr>
        <p:spPr/>
        <p:txBody>
          <a:bodyPr/>
          <a:lstStyle/>
          <a:p>
            <a:r>
              <a:rPr lang="en-US" dirty="0"/>
              <a:t>TOPIC 5: MANAGING BREATHLESSNESS AND HOW TO CONSERVE ENERGY</a:t>
            </a:r>
            <a:endParaRPr lang="en-US" dirty="0">
              <a:latin typeface="ConcordW00-Bold" panose="02000000000000000000" pitchFamily="2" charset="0"/>
            </a:endParaRPr>
          </a:p>
        </p:txBody>
      </p:sp>
    </p:spTree>
    <p:extLst>
      <p:ext uri="{BB962C8B-B14F-4D97-AF65-F5344CB8AC3E}">
        <p14:creationId xmlns:p14="http://schemas.microsoft.com/office/powerpoint/2010/main" val="19182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lgn="l"/>
            <a:r>
              <a:rPr lang="en-AU" dirty="0"/>
              <a:t>Energy conservation – Yarning illustration 7</a:t>
            </a:r>
          </a:p>
          <a:p>
            <a:pPr algn="l">
              <a:spcBef>
                <a:spcPts val="600"/>
              </a:spcBef>
              <a:buNone/>
            </a:pPr>
            <a:r>
              <a:rPr lang="en-AU" sz="1100" dirty="0"/>
              <a:t>Although it is very important to do fitness and strength training, sometimes people with COPD may need to conserve energy to manage regular activities.</a:t>
            </a:r>
          </a:p>
          <a:p>
            <a:pPr algn="l">
              <a:spcBef>
                <a:spcPts val="600"/>
              </a:spcBef>
              <a:buNone/>
            </a:pPr>
            <a:r>
              <a:rPr lang="en-AU" sz="1100" dirty="0"/>
              <a:t>Tips and tricks to help reduce breathlessness during regular activities:</a:t>
            </a:r>
          </a:p>
          <a:p>
            <a:pPr marL="171450" indent="-171450" algn="l">
              <a:buFont typeface="Arial" panose="020B0604020202020204" pitchFamily="34" charset="0"/>
              <a:buChar char="•"/>
            </a:pPr>
            <a:r>
              <a:rPr lang="en-AU" sz="1100" dirty="0"/>
              <a:t>Using a walking aid (rollator) may help the person to get out and about.</a:t>
            </a:r>
          </a:p>
          <a:p>
            <a:pPr marL="171450" indent="-171450" algn="l">
              <a:buFont typeface="Arial" panose="020B0604020202020204" pitchFamily="34" charset="0"/>
              <a:buChar char="•"/>
            </a:pPr>
            <a:r>
              <a:rPr lang="en-AU" sz="1100" dirty="0"/>
              <a:t>Sitting on a chair or stool while showering.</a:t>
            </a:r>
          </a:p>
          <a:p>
            <a:pPr marL="171450" indent="-171450" algn="l">
              <a:buFont typeface="Arial" panose="020B0604020202020204" pitchFamily="34" charset="0"/>
              <a:buChar char="•"/>
            </a:pPr>
            <a:r>
              <a:rPr lang="en-AU" sz="1100" dirty="0"/>
              <a:t>Using a towelling bathrobe for drying after showering</a:t>
            </a:r>
          </a:p>
          <a:p>
            <a:pPr marL="171450" indent="-171450" algn="l">
              <a:buFont typeface="Arial" panose="020B0604020202020204" pitchFamily="34" charset="0"/>
              <a:buChar char="•"/>
            </a:pPr>
            <a:r>
              <a:rPr lang="en-AU" sz="1100" dirty="0"/>
              <a:t>Leaning on a shopping trolly in the supermarket (this is an example of the recovery position with arms supported that we talked about under managing breathlessness).</a:t>
            </a:r>
          </a:p>
          <a:p>
            <a:pPr marL="171450" indent="-171450" algn="l">
              <a:buFont typeface="Arial" panose="020B0604020202020204" pitchFamily="34" charset="0"/>
              <a:buChar char="•"/>
            </a:pPr>
            <a:r>
              <a:rPr lang="en-AU" sz="1100" dirty="0"/>
              <a:t>If using oxygen, pull it in a light-weight trolley instead of carrying it.</a:t>
            </a:r>
          </a:p>
        </p:txBody>
      </p:sp>
      <p:sp>
        <p:nvSpPr>
          <p:cNvPr id="4" name="Slide Number Placeholder 3"/>
          <p:cNvSpPr>
            <a:spLocks noGrp="1"/>
          </p:cNvSpPr>
          <p:nvPr>
            <p:ph type="sldNum" sz="quarter" idx="5"/>
          </p:nvPr>
        </p:nvSpPr>
        <p:spPr/>
        <p:txBody>
          <a:bodyPr/>
          <a:lstStyle/>
          <a:p>
            <a:fld id="{A4E9F699-9D60-7143-B801-D4CACFC1BAC4}" type="slidenum">
              <a:rPr lang="en-US" smtClean="0"/>
              <a:pPr/>
              <a:t>14</a:t>
            </a:fld>
            <a:endParaRPr lang="en-US"/>
          </a:p>
        </p:txBody>
      </p:sp>
      <p:sp>
        <p:nvSpPr>
          <p:cNvPr id="5" name="Header Placeholder 4">
            <a:extLst>
              <a:ext uri="{FF2B5EF4-FFF2-40B4-BE49-F238E27FC236}">
                <a16:creationId xmlns:a16="http://schemas.microsoft.com/office/drawing/2014/main" id="{D870E6B1-B93A-F77A-F876-70DEDF272334}"/>
              </a:ext>
            </a:extLst>
          </p:cNvPr>
          <p:cNvSpPr>
            <a:spLocks noGrp="1"/>
          </p:cNvSpPr>
          <p:nvPr>
            <p:ph type="hdr" sz="quarter"/>
          </p:nvPr>
        </p:nvSpPr>
        <p:spPr/>
        <p:txBody>
          <a:bodyPr/>
          <a:lstStyle/>
          <a:p>
            <a:r>
              <a:rPr lang="en-US" dirty="0"/>
              <a:t>TOPIC 5: MANAGING BREATHLESSNESS AND HOW TO CONSERVE ENERGY</a:t>
            </a:r>
          </a:p>
        </p:txBody>
      </p:sp>
    </p:spTree>
    <p:extLst>
      <p:ext uri="{BB962C8B-B14F-4D97-AF65-F5344CB8AC3E}">
        <p14:creationId xmlns:p14="http://schemas.microsoft.com/office/powerpoint/2010/main" val="1230092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lgn="l"/>
            <a:r>
              <a:rPr lang="en-AU" dirty="0"/>
              <a:t>Relaxation – Yarning illustration 8</a:t>
            </a:r>
          </a:p>
          <a:p>
            <a:pPr algn="l">
              <a:spcBef>
                <a:spcPts val="600"/>
              </a:spcBef>
              <a:buNone/>
            </a:pPr>
            <a:r>
              <a:rPr lang="en-AU" sz="1100" dirty="0"/>
              <a:t>Many people with COPD get stressed or anxious, which can make them feel more breathless.</a:t>
            </a:r>
          </a:p>
          <a:p>
            <a:pPr algn="l">
              <a:spcBef>
                <a:spcPts val="600"/>
              </a:spcBef>
              <a:buNone/>
            </a:pPr>
            <a:r>
              <a:rPr lang="en-AU" sz="1100" dirty="0"/>
              <a:t>Learning relaxation techniques is important for managing stress and anxiety. These techniques help to relax the muscles, slow breathing, and lower heart rate and blood pressure.</a:t>
            </a:r>
          </a:p>
          <a:p>
            <a:pPr algn="l">
              <a:spcBef>
                <a:spcPts val="600"/>
              </a:spcBef>
              <a:buNone/>
            </a:pPr>
            <a:r>
              <a:rPr lang="en-AU" sz="1100" dirty="0"/>
              <a:t>This means the body is not working as hard and the person may feel calmer and less breathless. Encourage the person with COPD to find out what relaxation techniques work for them, for example sitting quietly outside and thinking about a pleasant calm picture in their mind, having a cup of tea, or talking to or patting their dog or cat.</a:t>
            </a:r>
          </a:p>
          <a:p>
            <a:pPr algn="l">
              <a:spcBef>
                <a:spcPts val="600"/>
              </a:spcBef>
              <a:buNone/>
            </a:pPr>
            <a:r>
              <a:rPr lang="en-AU" sz="1100" dirty="0"/>
              <a:t>The healthcare team (including a physiotherapist or exercise physiologist) can help people with COPD to learn these techniques. A person with diagnosed anxiety and/or depression, may be referred to a psychologist for more support.</a:t>
            </a:r>
          </a:p>
          <a:p>
            <a:pPr algn="l">
              <a:spcBef>
                <a:spcPts val="600"/>
              </a:spcBef>
              <a:buNone/>
            </a:pPr>
            <a:r>
              <a:rPr lang="en-AU" sz="1100" dirty="0"/>
              <a:t>Professional Note: It might be beneficial to have local/ regional mental health lines on hand that people can call for more support if necessary.</a:t>
            </a:r>
          </a:p>
          <a:p>
            <a:endParaRPr lang="en-AU"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15</a:t>
            </a:fld>
            <a:endParaRPr lang="en-US"/>
          </a:p>
        </p:txBody>
      </p:sp>
      <p:sp>
        <p:nvSpPr>
          <p:cNvPr id="5" name="Header Placeholder 4">
            <a:extLst>
              <a:ext uri="{FF2B5EF4-FFF2-40B4-BE49-F238E27FC236}">
                <a16:creationId xmlns:a16="http://schemas.microsoft.com/office/drawing/2014/main" id="{38D6662D-BDF2-7FFD-7896-55CDEC2DDEB3}"/>
              </a:ext>
            </a:extLst>
          </p:cNvPr>
          <p:cNvSpPr>
            <a:spLocks noGrp="1"/>
          </p:cNvSpPr>
          <p:nvPr>
            <p:ph type="hdr" sz="quarter"/>
          </p:nvPr>
        </p:nvSpPr>
        <p:spPr/>
        <p:txBody>
          <a:bodyPr/>
          <a:lstStyle/>
          <a:p>
            <a:r>
              <a:rPr lang="en-US" dirty="0"/>
              <a:t>TOPIC 6: MANAGING ANXIETY AND STRESS</a:t>
            </a:r>
          </a:p>
        </p:txBody>
      </p:sp>
    </p:spTree>
    <p:extLst>
      <p:ext uri="{BB962C8B-B14F-4D97-AF65-F5344CB8AC3E}">
        <p14:creationId xmlns:p14="http://schemas.microsoft.com/office/powerpoint/2010/main" val="203163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r>
              <a:rPr lang="en-AU" dirty="0"/>
              <a:t>Healthy Eating – Yarning illustration 9</a:t>
            </a:r>
          </a:p>
          <a:p>
            <a:pPr>
              <a:spcBef>
                <a:spcPts val="600"/>
              </a:spcBef>
            </a:pPr>
            <a:r>
              <a:rPr lang="en-AU" sz="1100" dirty="0"/>
              <a:t>It is important that a person with COPD eats food that is healthy to keep them well. Some people with COPD find it hard to eat and prepare food because of breathlessness. </a:t>
            </a:r>
          </a:p>
          <a:p>
            <a:pPr>
              <a:spcBef>
                <a:spcPts val="600"/>
              </a:spcBef>
            </a:pPr>
            <a:r>
              <a:rPr lang="en-AU" sz="1100" dirty="0"/>
              <a:t>Some ways to manage healthy eating when breathless, are:</a:t>
            </a:r>
          </a:p>
          <a:p>
            <a:pPr marL="171450" indent="-171450">
              <a:buFont typeface="Arial" panose="020B0604020202020204" pitchFamily="34" charset="0"/>
              <a:buChar char="•"/>
            </a:pPr>
            <a:r>
              <a:rPr lang="en-AU" sz="1100" dirty="0"/>
              <a:t>resting before meals,</a:t>
            </a:r>
          </a:p>
          <a:p>
            <a:pPr marL="171450" indent="-171450">
              <a:buFont typeface="Arial" panose="020B0604020202020204" pitchFamily="34" charset="0"/>
              <a:buChar char="•"/>
            </a:pPr>
            <a:r>
              <a:rPr lang="en-AU" sz="1100" dirty="0"/>
              <a:t>eating slowly, or pacing and breathing while chewing,</a:t>
            </a:r>
          </a:p>
          <a:p>
            <a:pPr marL="171450" indent="-171450">
              <a:buFont typeface="Arial" panose="020B0604020202020204" pitchFamily="34" charset="0"/>
              <a:buChar char="•"/>
            </a:pPr>
            <a:r>
              <a:rPr lang="en-AU" sz="1100" dirty="0"/>
              <a:t>having smaller and more frequent meals,</a:t>
            </a:r>
          </a:p>
          <a:p>
            <a:pPr marL="171450" indent="-171450">
              <a:buFont typeface="Arial" panose="020B0604020202020204" pitchFamily="34" charset="0"/>
              <a:buChar char="•"/>
            </a:pPr>
            <a:r>
              <a:rPr lang="en-AU" sz="1100" dirty="0"/>
              <a:t>having food provided or assistance with preparation of meals,</a:t>
            </a:r>
          </a:p>
          <a:p>
            <a:pPr marL="171450" indent="-171450">
              <a:buFont typeface="Arial" panose="020B0604020202020204" pitchFamily="34" charset="0"/>
              <a:buChar char="•"/>
            </a:pPr>
            <a:r>
              <a:rPr lang="en-AU" sz="1100" dirty="0"/>
              <a:t>preparing extra meals when feeling well,</a:t>
            </a:r>
          </a:p>
          <a:p>
            <a:pPr marL="171450" indent="-171450">
              <a:buFont typeface="Arial" panose="020B0604020202020204" pitchFamily="34" charset="0"/>
              <a:buChar char="•"/>
            </a:pPr>
            <a:r>
              <a:rPr lang="en-AU" sz="1100" dirty="0"/>
              <a:t>stocking up healthy and convenient meals.</a:t>
            </a:r>
          </a:p>
          <a:p>
            <a:pPr>
              <a:spcBef>
                <a:spcPts val="600"/>
              </a:spcBef>
            </a:pPr>
            <a:r>
              <a:rPr lang="en-AU" sz="1100" dirty="0"/>
              <a:t>The healthcare team (including a physiotherapist or exercise physiologist) can help with these strategies. In some cases, a person with COPD may be referred to a dietitian for support.</a:t>
            </a:r>
          </a:p>
          <a:p>
            <a:endParaRPr lang="en-AU"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16</a:t>
            </a:fld>
            <a:endParaRPr lang="en-US"/>
          </a:p>
        </p:txBody>
      </p:sp>
      <p:sp>
        <p:nvSpPr>
          <p:cNvPr id="5" name="Header Placeholder 4">
            <a:extLst>
              <a:ext uri="{FF2B5EF4-FFF2-40B4-BE49-F238E27FC236}">
                <a16:creationId xmlns:a16="http://schemas.microsoft.com/office/drawing/2014/main" id="{077CD9D6-3FF2-1540-E0B4-B116B061DA2F}"/>
              </a:ext>
            </a:extLst>
          </p:cNvPr>
          <p:cNvSpPr>
            <a:spLocks noGrp="1"/>
          </p:cNvSpPr>
          <p:nvPr>
            <p:ph type="hdr" sz="quarter"/>
          </p:nvPr>
        </p:nvSpPr>
        <p:spPr/>
        <p:txBody>
          <a:bodyPr/>
          <a:lstStyle/>
          <a:p>
            <a:r>
              <a:rPr lang="en-US" dirty="0"/>
              <a:t>TOPIC 7: HEALTHY EATING</a:t>
            </a:r>
          </a:p>
        </p:txBody>
      </p:sp>
    </p:spTree>
    <p:extLst>
      <p:ext uri="{BB962C8B-B14F-4D97-AF65-F5344CB8AC3E}">
        <p14:creationId xmlns:p14="http://schemas.microsoft.com/office/powerpoint/2010/main" val="3494366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ConcordW00-Regular" panose="02000000000000000000" pitchFamily="2" charset="0"/>
                <a:ea typeface="+mn-ea"/>
                <a:cs typeface="+mn-cs"/>
              </a:rPr>
              <a:t>The following illustrations are based on what Aboriginal and/or Torres Strait Islander peoples expressed in experience of care interviews about living with </a:t>
            </a:r>
            <a:r>
              <a:rPr lang="en-AU" sz="1200" b="0" i="0" kern="1200" dirty="0" err="1">
                <a:solidFill>
                  <a:schemeClr val="tx1"/>
                </a:solidFill>
                <a:effectLst/>
                <a:latin typeface="ConcordW00-Regular" panose="02000000000000000000" pitchFamily="2" charset="0"/>
                <a:ea typeface="+mn-ea"/>
                <a:cs typeface="+mn-cs"/>
              </a:rPr>
              <a:t>COPD¹</a:t>
            </a:r>
            <a:r>
              <a:rPr lang="en-AU" sz="1200" b="0" i="0" kern="1200" dirty="0">
                <a:solidFill>
                  <a:schemeClr val="tx1"/>
                </a:solidFill>
                <a:effectLst/>
                <a:latin typeface="ConcordW00-Regular" panose="02000000000000000000" pitchFamily="2" charset="0"/>
                <a:ea typeface="+mn-ea"/>
                <a:cs typeface="+mn-cs"/>
              </a:rPr>
              <a:t>.  </a:t>
            </a:r>
          </a:p>
          <a:p>
            <a:r>
              <a:rPr lang="en-AU" sz="1200" b="0" i="0" kern="1200" dirty="0">
                <a:solidFill>
                  <a:schemeClr val="tx1"/>
                </a:solidFill>
                <a:effectLst/>
                <a:latin typeface="ConcordW00-Regular" panose="02000000000000000000" pitchFamily="2" charset="0"/>
                <a:ea typeface="+mn-ea"/>
                <a:cs typeface="+mn-cs"/>
              </a:rPr>
              <a:t>These resources could help health professionals understand Aboriginal and/or Torres Strait Islander people’s points of view and inform conversations with patients. </a:t>
            </a:r>
          </a:p>
          <a:p>
            <a:endParaRPr lang="en-AU" dirty="0"/>
          </a:p>
        </p:txBody>
      </p:sp>
      <p:sp>
        <p:nvSpPr>
          <p:cNvPr id="4" name="Header Placeholder 3"/>
          <p:cNvSpPr>
            <a:spLocks noGrp="1"/>
          </p:cNvSpPr>
          <p:nvPr>
            <p:ph type="hdr" sz="quarter"/>
          </p:nvPr>
        </p:nvSpPr>
        <p:spPr/>
        <p:txBody>
          <a:bodyPr/>
          <a:lstStyle/>
          <a:p>
            <a:endParaRPr lang="en-US" sz="1600" dirty="0"/>
          </a:p>
        </p:txBody>
      </p:sp>
      <p:sp>
        <p:nvSpPr>
          <p:cNvPr id="5" name="Slide Number Placeholder 4"/>
          <p:cNvSpPr>
            <a:spLocks noGrp="1"/>
          </p:cNvSpPr>
          <p:nvPr>
            <p:ph type="sldNum" sz="quarter" idx="5"/>
          </p:nvPr>
        </p:nvSpPr>
        <p:spPr/>
        <p:txBody>
          <a:bodyPr/>
          <a:lstStyle/>
          <a:p>
            <a:fld id="{A4E9F699-9D60-7143-B801-D4CACFC1BAC4}" type="slidenum">
              <a:rPr lang="en-US" smtClean="0"/>
              <a:pPr/>
              <a:t>17</a:t>
            </a:fld>
            <a:endParaRPr lang="en-US" b="0"/>
          </a:p>
        </p:txBody>
      </p:sp>
    </p:spTree>
    <p:extLst>
      <p:ext uri="{BB962C8B-B14F-4D97-AF65-F5344CB8AC3E}">
        <p14:creationId xmlns:p14="http://schemas.microsoft.com/office/powerpoint/2010/main" val="3659690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5846-8EE0-3085-6D61-3FC1CDD81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C138D-B7EC-48D6-1784-55BC36B25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FD87A-0418-E25A-E129-95EAF88A46FF}"/>
              </a:ext>
            </a:extLst>
          </p:cNvPr>
          <p:cNvSpPr>
            <a:spLocks noGrp="1"/>
          </p:cNvSpPr>
          <p:nvPr>
            <p:ph type="body" idx="1"/>
          </p:nvPr>
        </p:nvSpPr>
        <p:spPr>
          <a:xfrm>
            <a:off x="685800" y="4400550"/>
            <a:ext cx="5486400" cy="3600450"/>
          </a:xfrm>
          <a:prstGeom prst="rect">
            <a:avLst/>
          </a:prstGeom>
        </p:spPr>
        <p:txBody>
          <a:bodyPr>
            <a:noAutofit/>
          </a:bodyPr>
          <a:lstStyle/>
          <a:p>
            <a:pPr marL="171450" indent="-171450">
              <a:buFont typeface="Arial" panose="020B0604020202020204" pitchFamily="34" charset="0"/>
              <a:buChar char="•"/>
            </a:pPr>
            <a:r>
              <a:rPr lang="en-AU" sz="1200" b="0" i="1" kern="1200" dirty="0">
                <a:solidFill>
                  <a:schemeClr val="tx1"/>
                </a:solidFill>
                <a:effectLst/>
                <a:latin typeface="ConcordW00-Regular" panose="02000000000000000000" pitchFamily="2" charset="0"/>
                <a:ea typeface="+mn-ea"/>
                <a:cs typeface="+mn-cs"/>
              </a:rPr>
              <a:t>Getting symptoms</a:t>
            </a:r>
            <a:r>
              <a:rPr lang="en-AU" sz="1200" b="0" i="0" kern="1200" dirty="0">
                <a:solidFill>
                  <a:schemeClr val="tx1"/>
                </a:solidFill>
                <a:effectLst/>
                <a:latin typeface="ConcordW00-Regular" panose="02000000000000000000" pitchFamily="2" charset="0"/>
                <a:ea typeface="+mn-ea"/>
                <a:cs typeface="+mn-cs"/>
              </a:rPr>
              <a:t>: Aboriginal and/or Torres Strait Islander peoples may have limited knowledge about COPD and often think the symptoms of breathlessness and cough are a normal part of ageing. They also may not know that there are things that can help them to live well with COPD. </a:t>
            </a:r>
          </a:p>
          <a:p>
            <a:pPr marL="171450" indent="-171450">
              <a:buFont typeface="Arial" panose="020B0604020202020204" pitchFamily="34" charset="0"/>
              <a:buChar char="•"/>
            </a:pPr>
            <a:r>
              <a:rPr lang="en-AU" sz="1200" b="0" i="1" kern="1200" dirty="0">
                <a:solidFill>
                  <a:schemeClr val="tx1"/>
                </a:solidFill>
                <a:effectLst/>
                <a:latin typeface="ConcordW00-Regular" panose="02000000000000000000" pitchFamily="2" charset="0"/>
                <a:ea typeface="+mn-ea"/>
                <a:cs typeface="+mn-cs"/>
              </a:rPr>
              <a:t>Being diagnosed and shock</a:t>
            </a:r>
            <a:r>
              <a:rPr lang="en-AU" sz="1200" b="0" i="0" kern="1200" dirty="0">
                <a:solidFill>
                  <a:schemeClr val="tx1"/>
                </a:solidFill>
                <a:effectLst/>
                <a:latin typeface="ConcordW00-Regular" panose="02000000000000000000" pitchFamily="2" charset="0"/>
                <a:ea typeface="+mn-ea"/>
                <a:cs typeface="+mn-cs"/>
              </a:rPr>
              <a:t>: When Aboriginal and/or Torres Strait Islander peoples get a diagnosis of COPD (or emphysema), many think they will die because that is what they have seen happen to their relatives. </a:t>
            </a:r>
          </a:p>
          <a:p>
            <a:pPr marL="171450" indent="-171450">
              <a:buFont typeface="Arial" panose="020B0604020202020204" pitchFamily="34" charset="0"/>
              <a:buChar char="•"/>
            </a:pPr>
            <a:r>
              <a:rPr lang="en-AU" sz="1200" b="0" i="1" kern="1200" dirty="0">
                <a:solidFill>
                  <a:schemeClr val="tx1"/>
                </a:solidFill>
                <a:effectLst/>
                <a:latin typeface="ConcordW00-Regular" panose="02000000000000000000" pitchFamily="2" charset="0"/>
                <a:ea typeface="+mn-ea"/>
                <a:cs typeface="+mn-cs"/>
              </a:rPr>
              <a:t>Confusion</a:t>
            </a:r>
            <a:r>
              <a:rPr lang="en-AU" sz="1200" b="0" i="0" kern="1200" dirty="0">
                <a:solidFill>
                  <a:schemeClr val="tx1"/>
                </a:solidFill>
                <a:effectLst/>
                <a:latin typeface="ConcordW00-Regular" panose="02000000000000000000" pitchFamily="2" charset="0"/>
                <a:ea typeface="+mn-ea"/>
                <a:cs typeface="+mn-cs"/>
              </a:rPr>
              <a:t>:  They may be confused about all the new information and medications (such as inhalers). </a:t>
            </a:r>
          </a:p>
          <a:p>
            <a:pPr marL="171450" indent="-171450">
              <a:buFont typeface="Arial" panose="020B0604020202020204" pitchFamily="34" charset="0"/>
              <a:buChar char="•"/>
            </a:pPr>
            <a:r>
              <a:rPr lang="en-AU" sz="1200" b="0" i="1" kern="1200" dirty="0">
                <a:solidFill>
                  <a:schemeClr val="tx1"/>
                </a:solidFill>
                <a:effectLst/>
                <a:latin typeface="ConcordW00-Regular" panose="02000000000000000000" pitchFamily="2" charset="0"/>
                <a:ea typeface="+mn-ea"/>
                <a:cs typeface="+mn-cs"/>
              </a:rPr>
              <a:t>Worry and shame:</a:t>
            </a:r>
            <a:r>
              <a:rPr lang="en-AU" sz="1200" b="0" i="0" kern="1200" dirty="0">
                <a:solidFill>
                  <a:schemeClr val="tx1"/>
                </a:solidFill>
                <a:effectLst/>
                <a:latin typeface="ConcordW00-Regular" panose="02000000000000000000" pitchFamily="2" charset="0"/>
                <a:ea typeface="+mn-ea"/>
                <a:cs typeface="+mn-cs"/>
              </a:rPr>
              <a:t> They may be worried and feel ‘shame’ about how COPD may change their relationships with family and friends. They may need support on how to talk with their family, friends and community about COPD. They may need support to know that COPD is manageable, and that things can be done to reduce symptoms and live well with COPD. </a:t>
            </a:r>
          </a:p>
          <a:p>
            <a:pPr lvl="1"/>
            <a:endParaRPr lang="en-AU" dirty="0">
              <a:latin typeface="ConcordW00-Bold"/>
            </a:endParaRPr>
          </a:p>
        </p:txBody>
      </p:sp>
      <p:sp>
        <p:nvSpPr>
          <p:cNvPr id="4" name="Slide Number Placeholder 3">
            <a:extLst>
              <a:ext uri="{FF2B5EF4-FFF2-40B4-BE49-F238E27FC236}">
                <a16:creationId xmlns:a16="http://schemas.microsoft.com/office/drawing/2014/main" id="{CAC235DC-0249-F09A-38AE-30C3C9B177FF}"/>
              </a:ext>
            </a:extLst>
          </p:cNvPr>
          <p:cNvSpPr>
            <a:spLocks noGrp="1"/>
          </p:cNvSpPr>
          <p:nvPr>
            <p:ph type="sldNum" sz="quarter" idx="5"/>
          </p:nvPr>
        </p:nvSpPr>
        <p:spPr/>
        <p:txBody>
          <a:bodyPr/>
          <a:lstStyle/>
          <a:p>
            <a:fld id="{A4E9F699-9D60-7143-B801-D4CACFC1BAC4}" type="slidenum">
              <a:rPr lang="en-US" smtClean="0"/>
              <a:pPr/>
              <a:t>18</a:t>
            </a:fld>
            <a:endParaRPr lang="en-US"/>
          </a:p>
        </p:txBody>
      </p:sp>
      <p:sp>
        <p:nvSpPr>
          <p:cNvPr id="5" name="Header Placeholder 4">
            <a:extLst>
              <a:ext uri="{FF2B5EF4-FFF2-40B4-BE49-F238E27FC236}">
                <a16:creationId xmlns:a16="http://schemas.microsoft.com/office/drawing/2014/main" id="{62619378-FA3C-34BE-6930-AE62DC31A0EF}"/>
              </a:ext>
            </a:extLst>
          </p:cNvPr>
          <p:cNvSpPr>
            <a:spLocks noGrp="1"/>
          </p:cNvSpPr>
          <p:nvPr>
            <p:ph type="hdr" sz="quarter"/>
          </p:nvPr>
        </p:nvSpPr>
        <p:spPr/>
        <p:txBody>
          <a:bodyPr/>
          <a:lstStyle/>
          <a:p>
            <a:r>
              <a:rPr lang="en-US" dirty="0"/>
              <a:t>TOPIC 7: HEALTHY EATING</a:t>
            </a:r>
          </a:p>
        </p:txBody>
      </p:sp>
    </p:spTree>
    <p:extLst>
      <p:ext uri="{BB962C8B-B14F-4D97-AF65-F5344CB8AC3E}">
        <p14:creationId xmlns:p14="http://schemas.microsoft.com/office/powerpoint/2010/main" val="1975854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1E952-15F7-0E7F-20F5-E70D02B03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E0201-0213-D071-3CC1-34D90A383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D7DD3-083E-2717-675E-DC5120BF5BFE}"/>
              </a:ext>
            </a:extLst>
          </p:cNvPr>
          <p:cNvSpPr>
            <a:spLocks noGrp="1"/>
          </p:cNvSpPr>
          <p:nvPr>
            <p:ph type="body" idx="1"/>
          </p:nvPr>
        </p:nvSpPr>
        <p:spPr>
          <a:xfrm>
            <a:off x="685800" y="4400550"/>
            <a:ext cx="5486400" cy="3600450"/>
          </a:xfrm>
          <a:prstGeom prst="rect">
            <a:avLst/>
          </a:prstGeom>
        </p:spPr>
        <p:txBody>
          <a:bodyPr>
            <a:noAutofit/>
          </a:bodyPr>
          <a:lstStyle/>
          <a:p>
            <a:pPr marL="171450" indent="-171450">
              <a:buFont typeface="Arial" panose="020B0604020202020204" pitchFamily="34" charset="0"/>
              <a:buChar char="•"/>
            </a:pPr>
            <a:r>
              <a:rPr lang="en-AU" sz="1200" b="0" i="1" kern="1200" dirty="0">
                <a:solidFill>
                  <a:schemeClr val="tx1"/>
                </a:solidFill>
                <a:effectLst/>
                <a:latin typeface="ConcordW00-Regular" panose="02000000000000000000" pitchFamily="2" charset="0"/>
                <a:ea typeface="+mn-ea"/>
                <a:cs typeface="+mn-cs"/>
              </a:rPr>
              <a:t>Better understanding</a:t>
            </a:r>
            <a:r>
              <a:rPr lang="en-AU" sz="1200" b="0" i="0" kern="1200" dirty="0">
                <a:solidFill>
                  <a:schemeClr val="tx1"/>
                </a:solidFill>
                <a:effectLst/>
                <a:latin typeface="ConcordW00-Regular" panose="02000000000000000000" pitchFamily="2" charset="0"/>
                <a:ea typeface="+mn-ea"/>
                <a:cs typeface="+mn-cs"/>
              </a:rPr>
              <a:t>: When Aboriginal and/or Torres Strait people understand COPD better and know how to live well with COPD, it may be easier to see a doctor earlier and not feel so worried about telling others. </a:t>
            </a:r>
          </a:p>
          <a:p>
            <a:pPr marL="171450" indent="-171450">
              <a:buFont typeface="Arial" panose="020B0604020202020204" pitchFamily="34" charset="0"/>
              <a:buChar char="•"/>
            </a:pPr>
            <a:r>
              <a:rPr lang="en-AU" sz="1200" b="0" i="1" kern="1200" dirty="0" err="1">
                <a:solidFill>
                  <a:schemeClr val="tx1"/>
                </a:solidFill>
                <a:effectLst/>
                <a:latin typeface="ConcordW00-Regular" panose="02000000000000000000" pitchFamily="2" charset="0"/>
                <a:ea typeface="+mn-ea"/>
                <a:cs typeface="+mn-cs"/>
              </a:rPr>
              <a:t>ACCHSs</a:t>
            </a:r>
            <a:r>
              <a:rPr lang="en-AU" sz="1200" b="0" i="1" kern="1200" dirty="0">
                <a:solidFill>
                  <a:schemeClr val="tx1"/>
                </a:solidFill>
                <a:effectLst/>
                <a:latin typeface="ConcordW00-Regular" panose="02000000000000000000" pitchFamily="2" charset="0"/>
                <a:ea typeface="+mn-ea"/>
                <a:cs typeface="+mn-cs"/>
              </a:rPr>
              <a:t> at the centre of culturally safe care</a:t>
            </a:r>
            <a:r>
              <a:rPr lang="en-AU" sz="1200" b="0" i="0" kern="1200" dirty="0">
                <a:solidFill>
                  <a:schemeClr val="tx1"/>
                </a:solidFill>
                <a:effectLst/>
                <a:latin typeface="ConcordW00-Regular" panose="02000000000000000000" pitchFamily="2" charset="0"/>
                <a:ea typeface="+mn-ea"/>
                <a:cs typeface="+mn-cs"/>
              </a:rPr>
              <a:t>:  Going to the local </a:t>
            </a:r>
            <a:r>
              <a:rPr lang="en-AU" sz="1200" b="0" i="0" kern="1200" dirty="0" err="1">
                <a:solidFill>
                  <a:schemeClr val="tx1"/>
                </a:solidFill>
                <a:effectLst/>
                <a:latin typeface="ConcordW00-Regular" panose="02000000000000000000" pitchFamily="2" charset="0"/>
                <a:ea typeface="+mn-ea"/>
                <a:cs typeface="+mn-cs"/>
              </a:rPr>
              <a:t>ACCHS</a:t>
            </a:r>
            <a:r>
              <a:rPr lang="en-AU" sz="1200" b="0" i="0" kern="1200" dirty="0">
                <a:solidFill>
                  <a:schemeClr val="tx1"/>
                </a:solidFill>
                <a:effectLst/>
                <a:latin typeface="ConcordW00-Regular" panose="02000000000000000000" pitchFamily="2" charset="0"/>
                <a:ea typeface="+mn-ea"/>
                <a:cs typeface="+mn-cs"/>
              </a:rPr>
              <a:t> will help those with COPD to make sure they are on the most effective medications, can exercise at local pulmonary rehabilitation classes (if it is available), and connect with other Aboriginal and/or Torres Strait Islander peoples living with COPD in a culturally safe environment. </a:t>
            </a:r>
          </a:p>
          <a:p>
            <a:pPr lvl="1"/>
            <a:endParaRPr lang="en-AU" dirty="0">
              <a:latin typeface="ConcordW00-Bold"/>
            </a:endParaRPr>
          </a:p>
        </p:txBody>
      </p:sp>
      <p:sp>
        <p:nvSpPr>
          <p:cNvPr id="4" name="Slide Number Placeholder 3">
            <a:extLst>
              <a:ext uri="{FF2B5EF4-FFF2-40B4-BE49-F238E27FC236}">
                <a16:creationId xmlns:a16="http://schemas.microsoft.com/office/drawing/2014/main" id="{26E9F6C8-313A-939E-0DC0-44888FB2F16F}"/>
              </a:ext>
            </a:extLst>
          </p:cNvPr>
          <p:cNvSpPr>
            <a:spLocks noGrp="1"/>
          </p:cNvSpPr>
          <p:nvPr>
            <p:ph type="sldNum" sz="quarter" idx="5"/>
          </p:nvPr>
        </p:nvSpPr>
        <p:spPr/>
        <p:txBody>
          <a:bodyPr/>
          <a:lstStyle/>
          <a:p>
            <a:fld id="{A4E9F699-9D60-7143-B801-D4CACFC1BAC4}" type="slidenum">
              <a:rPr lang="en-US" smtClean="0"/>
              <a:pPr/>
              <a:t>19</a:t>
            </a:fld>
            <a:endParaRPr lang="en-US"/>
          </a:p>
        </p:txBody>
      </p:sp>
      <p:sp>
        <p:nvSpPr>
          <p:cNvPr id="5" name="Header Placeholder 4">
            <a:extLst>
              <a:ext uri="{FF2B5EF4-FFF2-40B4-BE49-F238E27FC236}">
                <a16:creationId xmlns:a16="http://schemas.microsoft.com/office/drawing/2014/main" id="{DCEEF799-FF26-8A8E-074C-928DD38CF86F}"/>
              </a:ext>
            </a:extLst>
          </p:cNvPr>
          <p:cNvSpPr>
            <a:spLocks noGrp="1"/>
          </p:cNvSpPr>
          <p:nvPr>
            <p:ph type="hdr" sz="quarter"/>
          </p:nvPr>
        </p:nvSpPr>
        <p:spPr/>
        <p:txBody>
          <a:bodyPr/>
          <a:lstStyle/>
          <a:p>
            <a:r>
              <a:rPr lang="en-US" dirty="0"/>
              <a:t>TOPIC 7: HEALTHY EATING</a:t>
            </a:r>
          </a:p>
        </p:txBody>
      </p:sp>
    </p:spTree>
    <p:extLst>
      <p:ext uri="{BB962C8B-B14F-4D97-AF65-F5344CB8AC3E}">
        <p14:creationId xmlns:p14="http://schemas.microsoft.com/office/powerpoint/2010/main" val="331958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ConcordW00-Regular" panose="02000000000000000000" pitchFamily="2" charset="0"/>
                <a:ea typeface="+mn-ea"/>
                <a:cs typeface="+mn-cs"/>
              </a:rPr>
              <a:t>Transcript</a:t>
            </a:r>
          </a:p>
          <a:p>
            <a:r>
              <a:rPr lang="en-AU" sz="1200" b="0" i="0" kern="1200" dirty="0">
                <a:solidFill>
                  <a:schemeClr val="tx1"/>
                </a:solidFill>
                <a:effectLst/>
                <a:latin typeface="ConcordW00-Regular" panose="02000000000000000000" pitchFamily="2" charset="0"/>
                <a:ea typeface="+mn-ea"/>
                <a:cs typeface="+mn-cs"/>
              </a:rPr>
              <a:t>Do you support people who have Chronic Obstructive Pulmonary Disease or other respiratory diseases? </a:t>
            </a:r>
          </a:p>
          <a:p>
            <a:r>
              <a:rPr lang="en-AU" sz="1200" b="0" i="0" kern="1200" dirty="0">
                <a:solidFill>
                  <a:schemeClr val="tx1"/>
                </a:solidFill>
                <a:effectLst/>
                <a:latin typeface="ConcordW00-Regular" panose="02000000000000000000" pitchFamily="2" charset="0"/>
                <a:ea typeface="+mn-ea"/>
                <a:cs typeface="+mn-cs"/>
              </a:rPr>
              <a:t>A variety of resources are available to help you provide care to people with COPD.  </a:t>
            </a:r>
          </a:p>
          <a:p>
            <a:r>
              <a:rPr lang="en-AU" sz="1200" b="0" i="0" kern="1200" dirty="0">
                <a:solidFill>
                  <a:schemeClr val="tx1"/>
                </a:solidFill>
                <a:effectLst/>
                <a:latin typeface="ConcordW00-Regular" panose="02000000000000000000" pitchFamily="2" charset="0"/>
                <a:ea typeface="+mn-ea"/>
                <a:cs typeface="+mn-cs"/>
              </a:rPr>
              <a:t>When you breath in, air moves through the airways to the air sacs, where oxygen enters the blood and is taken around the body to where it is needed. </a:t>
            </a:r>
          </a:p>
          <a:p>
            <a:r>
              <a:rPr lang="en-AU" sz="1200" b="0" i="0" kern="1200" dirty="0">
                <a:solidFill>
                  <a:schemeClr val="tx1"/>
                </a:solidFill>
                <a:effectLst/>
                <a:latin typeface="ConcordW00-Regular" panose="02000000000000000000" pitchFamily="2" charset="0"/>
                <a:ea typeface="+mn-ea"/>
                <a:cs typeface="+mn-cs"/>
              </a:rPr>
              <a:t>In COPD, the airways become narrow and the air sacs get damaged. This makes breathing more difficult. </a:t>
            </a:r>
          </a:p>
          <a:p>
            <a:r>
              <a:rPr lang="en-AU" sz="1200" b="0" i="0" kern="1200" dirty="0">
                <a:solidFill>
                  <a:schemeClr val="tx1"/>
                </a:solidFill>
                <a:effectLst/>
                <a:latin typeface="ConcordW00-Regular" panose="02000000000000000000" pitchFamily="2" charset="0"/>
                <a:ea typeface="+mn-ea"/>
                <a:cs typeface="+mn-cs"/>
              </a:rPr>
              <a:t>Medications like inhalers can open the airways, so more air can move in and out of the lungs and make breathing easier. </a:t>
            </a:r>
          </a:p>
          <a:p>
            <a:r>
              <a:rPr lang="en-AU" sz="1200" b="0" i="0" kern="1200" dirty="0">
                <a:solidFill>
                  <a:schemeClr val="tx1"/>
                </a:solidFill>
                <a:effectLst/>
                <a:latin typeface="ConcordW00-Regular" panose="02000000000000000000" pitchFamily="2" charset="0"/>
                <a:ea typeface="+mn-ea"/>
                <a:cs typeface="+mn-cs"/>
              </a:rPr>
              <a:t>It is important people are shown how to use their inhalers correctly to get the right amount of medication into their lungs. </a:t>
            </a:r>
          </a:p>
          <a:p>
            <a:r>
              <a:rPr lang="en-AU" sz="1200" b="0" i="0" kern="1200" dirty="0">
                <a:solidFill>
                  <a:schemeClr val="tx1"/>
                </a:solidFill>
                <a:effectLst/>
                <a:latin typeface="ConcordW00-Regular" panose="02000000000000000000" pitchFamily="2" charset="0"/>
                <a:ea typeface="+mn-ea"/>
                <a:cs typeface="+mn-cs"/>
              </a:rPr>
              <a:t>Every person with COPD should have an action plan that helps them know what to do if their breathing gets worse. </a:t>
            </a:r>
          </a:p>
          <a:p>
            <a:r>
              <a:rPr lang="en-AU" sz="1200" b="0" i="0" kern="1200" dirty="0">
                <a:solidFill>
                  <a:schemeClr val="tx1"/>
                </a:solidFill>
                <a:effectLst/>
                <a:latin typeface="ConcordW00-Regular" panose="02000000000000000000" pitchFamily="2" charset="0"/>
                <a:ea typeface="+mn-ea"/>
                <a:cs typeface="+mn-cs"/>
              </a:rPr>
              <a:t>There are many ways other than medications that can help someone with COPD to stay well and active. </a:t>
            </a:r>
          </a:p>
          <a:p>
            <a:r>
              <a:rPr lang="en-AU" sz="1200" b="0" i="0" kern="1200" dirty="0">
                <a:solidFill>
                  <a:schemeClr val="tx1"/>
                </a:solidFill>
                <a:effectLst/>
                <a:latin typeface="ConcordW00-Regular" panose="02000000000000000000" pitchFamily="2" charset="0"/>
                <a:ea typeface="+mn-ea"/>
                <a:cs typeface="+mn-cs"/>
              </a:rPr>
              <a:t>Exercise programs help reduce breathlessness and improves strength. </a:t>
            </a:r>
          </a:p>
          <a:p>
            <a:r>
              <a:rPr lang="en-AU" sz="1200" b="0" i="0" kern="1200" dirty="0">
                <a:solidFill>
                  <a:schemeClr val="tx1"/>
                </a:solidFill>
                <a:effectLst/>
                <a:latin typeface="ConcordW00-Regular" panose="02000000000000000000" pitchFamily="2" charset="0"/>
                <a:ea typeface="+mn-ea"/>
                <a:cs typeface="+mn-cs"/>
              </a:rPr>
              <a:t>Encourage people with COPD to exercise with others, by joining a pulmonary rehabilitation program. They will learn how to exercise safely and manage breathlessness during exercise and daily activity. </a:t>
            </a:r>
          </a:p>
          <a:p>
            <a:r>
              <a:rPr lang="en-AU" sz="1200" b="0" i="0" kern="1200" dirty="0">
                <a:solidFill>
                  <a:schemeClr val="tx1"/>
                </a:solidFill>
                <a:effectLst/>
                <a:latin typeface="ConcordW00-Regular" panose="02000000000000000000" pitchFamily="2" charset="0"/>
                <a:ea typeface="+mn-ea"/>
                <a:cs typeface="+mn-cs"/>
              </a:rPr>
              <a:t>Energy conservation techniques may help manage daily activities, such as walking with a rollator or using a shower chair.  </a:t>
            </a:r>
          </a:p>
          <a:p>
            <a:r>
              <a:rPr lang="en-AU" sz="1200" b="0" i="0" kern="1200" dirty="0">
                <a:solidFill>
                  <a:schemeClr val="tx1"/>
                </a:solidFill>
                <a:effectLst/>
                <a:latin typeface="ConcordW00-Regular" panose="02000000000000000000" pitchFamily="2" charset="0"/>
                <a:ea typeface="+mn-ea"/>
                <a:cs typeface="+mn-cs"/>
              </a:rPr>
              <a:t>Relaxation techniques may also help people breathe easier during times of stress or anxiety. </a:t>
            </a:r>
          </a:p>
          <a:p>
            <a:r>
              <a:rPr lang="en-AU" sz="1200" b="0" i="0" kern="1200" dirty="0">
                <a:solidFill>
                  <a:schemeClr val="tx1"/>
                </a:solidFill>
                <a:effectLst/>
                <a:latin typeface="ConcordW00-Regular" panose="02000000000000000000" pitchFamily="2" charset="0"/>
                <a:ea typeface="+mn-ea"/>
                <a:cs typeface="+mn-cs"/>
              </a:rPr>
              <a:t>And lastly, yarn about healthy eating and food preparation, such as cooking and freezing meals in advance for when they might feel unwell or tired and breathless.   </a:t>
            </a:r>
          </a:p>
          <a:p>
            <a:r>
              <a:rPr lang="en-AU" sz="1200" b="0" i="0" kern="1200" dirty="0">
                <a:solidFill>
                  <a:schemeClr val="tx1"/>
                </a:solidFill>
                <a:effectLst/>
                <a:latin typeface="ConcordW00-Regular" panose="02000000000000000000" pitchFamily="2" charset="0"/>
                <a:ea typeface="+mn-ea"/>
                <a:cs typeface="+mn-cs"/>
              </a:rPr>
              <a:t>There are many ways you can help people live well with COPD. Having a yarn about these topics is a good start! </a:t>
            </a:r>
          </a:p>
          <a:p>
            <a:r>
              <a:rPr lang="en-AU" sz="1200" b="0" i="0" kern="1200" dirty="0">
                <a:solidFill>
                  <a:schemeClr val="tx1"/>
                </a:solidFill>
                <a:effectLst/>
                <a:latin typeface="ConcordW00-Regular" panose="02000000000000000000" pitchFamily="2" charset="0"/>
                <a:ea typeface="+mn-ea"/>
                <a:cs typeface="+mn-cs"/>
              </a:rPr>
              <a:t>Access resources for health professionals, patients and carers at </a:t>
            </a:r>
            <a:r>
              <a:rPr lang="en-AU" sz="1200" b="0" i="0" kern="1200" dirty="0" err="1">
                <a:solidFill>
                  <a:schemeClr val="tx1"/>
                </a:solidFill>
                <a:effectLst/>
                <a:latin typeface="ConcordW00-Regular" panose="02000000000000000000" pitchFamily="2" charset="0"/>
                <a:ea typeface="+mn-ea"/>
                <a:cs typeface="+mn-cs"/>
              </a:rPr>
              <a:t>pulmonaryrehab.com.au</a:t>
            </a:r>
            <a:r>
              <a:rPr lang="en-AU" sz="1200" b="0" i="0" kern="1200" dirty="0">
                <a:solidFill>
                  <a:schemeClr val="tx1"/>
                </a:solidFill>
                <a:effectLst/>
                <a:latin typeface="ConcordW00-Regular" panose="02000000000000000000" pitchFamily="2" charset="0"/>
                <a:ea typeface="+mn-ea"/>
                <a:cs typeface="+mn-cs"/>
              </a:rPr>
              <a:t> and </a:t>
            </a:r>
            <a:r>
              <a:rPr lang="en-AU" sz="1200" b="0" i="0" kern="1200" dirty="0" err="1">
                <a:solidFill>
                  <a:schemeClr val="tx1"/>
                </a:solidFill>
                <a:effectLst/>
                <a:latin typeface="ConcordW00-Regular" panose="02000000000000000000" pitchFamily="2" charset="0"/>
                <a:ea typeface="+mn-ea"/>
                <a:cs typeface="+mn-cs"/>
              </a:rPr>
              <a:t>lungfoundation.com.au</a:t>
            </a:r>
            <a:r>
              <a:rPr lang="en-AU" sz="1200" b="0" i="0" kern="1200" dirty="0">
                <a:solidFill>
                  <a:schemeClr val="tx1"/>
                </a:solidFill>
                <a:effectLst/>
                <a:latin typeface="ConcordW00-Regular" panose="02000000000000000000" pitchFamily="2" charset="0"/>
                <a:ea typeface="+mn-ea"/>
                <a:cs typeface="+mn-cs"/>
              </a:rPr>
              <a:t>  </a:t>
            </a:r>
          </a:p>
          <a:p>
            <a:endParaRPr lang="en-AU" dirty="0"/>
          </a:p>
        </p:txBody>
      </p:sp>
      <p:sp>
        <p:nvSpPr>
          <p:cNvPr id="4" name="Header Placeholder 3"/>
          <p:cNvSpPr>
            <a:spLocks noGrp="1"/>
          </p:cNvSpPr>
          <p:nvPr>
            <p:ph type="hdr" sz="quarter"/>
          </p:nvPr>
        </p:nvSpPr>
        <p:spPr/>
        <p:txBody>
          <a:bodyPr/>
          <a:lstStyle/>
          <a:p>
            <a:endParaRPr lang="en-US" sz="1600" dirty="0"/>
          </a:p>
        </p:txBody>
      </p:sp>
      <p:sp>
        <p:nvSpPr>
          <p:cNvPr id="5" name="Slide Number Placeholder 4"/>
          <p:cNvSpPr>
            <a:spLocks noGrp="1"/>
          </p:cNvSpPr>
          <p:nvPr>
            <p:ph type="sldNum" sz="quarter" idx="5"/>
          </p:nvPr>
        </p:nvSpPr>
        <p:spPr/>
        <p:txBody>
          <a:bodyPr/>
          <a:lstStyle/>
          <a:p>
            <a:fld id="{A4E9F699-9D60-7143-B801-D4CACFC1BAC4}" type="slidenum">
              <a:rPr lang="en-US" smtClean="0"/>
              <a:pPr/>
              <a:t>2</a:t>
            </a:fld>
            <a:endParaRPr lang="en-US" b="0"/>
          </a:p>
        </p:txBody>
      </p:sp>
    </p:spTree>
    <p:extLst>
      <p:ext uri="{BB962C8B-B14F-4D97-AF65-F5344CB8AC3E}">
        <p14:creationId xmlns:p14="http://schemas.microsoft.com/office/powerpoint/2010/main" val="2758525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DA9B-6D07-0273-BFCA-F79182318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F8D2F-AA5D-6060-928E-8E794AE9C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62EB8-72B5-D7F9-6C03-CAC8A6CE057E}"/>
              </a:ext>
            </a:extLst>
          </p:cNvPr>
          <p:cNvSpPr>
            <a:spLocks noGrp="1"/>
          </p:cNvSpPr>
          <p:nvPr>
            <p:ph type="body" idx="1"/>
          </p:nvPr>
        </p:nvSpPr>
        <p:spPr>
          <a:xfrm>
            <a:off x="685800" y="4400550"/>
            <a:ext cx="5486400" cy="3600450"/>
          </a:xfrm>
          <a:prstGeom prst="rect">
            <a:avLst/>
          </a:prstGeom>
        </p:spPr>
        <p:txBody>
          <a:bodyPr>
            <a:noAutofit/>
          </a:bodyPr>
          <a:lstStyle/>
          <a:p>
            <a:r>
              <a:rPr lang="en-AU" sz="1200" b="0" i="0" kern="1200" dirty="0">
                <a:solidFill>
                  <a:schemeClr val="tx1"/>
                </a:solidFill>
                <a:effectLst/>
                <a:latin typeface="ConcordW00-Regular" panose="02000000000000000000" pitchFamily="2" charset="0"/>
                <a:ea typeface="+mn-ea"/>
                <a:cs typeface="+mn-cs"/>
              </a:rPr>
              <a:t>When talking with Aboriginal and/or Torres Strait Islander peoples about their lungs, look for ways to connect the environment (as metaphors) to explain how the lungs work. </a:t>
            </a:r>
          </a:p>
          <a:p>
            <a:r>
              <a:rPr lang="en-AU" sz="1200" b="0" i="0" kern="1200" dirty="0">
                <a:solidFill>
                  <a:schemeClr val="tx1"/>
                </a:solidFill>
                <a:effectLst/>
                <a:latin typeface="ConcordW00-Regular" panose="02000000000000000000" pitchFamily="2" charset="0"/>
                <a:ea typeface="+mn-ea"/>
                <a:cs typeface="+mn-cs"/>
              </a:rPr>
              <a:t>As a health professional you may like to explain to people with COPD how the lungs are like an upside-down tree: </a:t>
            </a:r>
          </a:p>
          <a:p>
            <a:r>
              <a:rPr lang="en-AU" sz="1200" b="0" i="0" kern="1200" dirty="0">
                <a:solidFill>
                  <a:schemeClr val="tx1"/>
                </a:solidFill>
                <a:effectLst/>
                <a:latin typeface="ConcordW00-Regular" panose="02000000000000000000" pitchFamily="2" charset="0"/>
                <a:ea typeface="+mn-ea"/>
                <a:cs typeface="+mn-cs"/>
              </a:rPr>
              <a:t>‘</a:t>
            </a:r>
            <a:r>
              <a:rPr lang="en-AU" sz="1200" b="0" i="1" kern="1200" dirty="0">
                <a:solidFill>
                  <a:schemeClr val="tx1"/>
                </a:solidFill>
                <a:effectLst/>
                <a:latin typeface="ConcordW00-Regular" panose="02000000000000000000" pitchFamily="2" charset="0"/>
                <a:ea typeface="+mn-ea"/>
                <a:cs typeface="+mn-cs"/>
              </a:rPr>
              <a:t>The lungs are like an upside-down tree bringing air into your lungs along the branches (airways) so that oxygen can get to the leaves (air sacs) where in gets into the blood and is taken around your body to where it is needed’</a:t>
            </a:r>
            <a:r>
              <a:rPr lang="en-AU" sz="1200" b="0" i="0" kern="1200" dirty="0">
                <a:solidFill>
                  <a:schemeClr val="tx1"/>
                </a:solidFill>
                <a:effectLst/>
                <a:latin typeface="ConcordW00-Regular" panose="02000000000000000000" pitchFamily="2" charset="0"/>
                <a:ea typeface="+mn-ea"/>
                <a:cs typeface="+mn-cs"/>
              </a:rPr>
              <a:t>. </a:t>
            </a:r>
          </a:p>
          <a:p>
            <a:r>
              <a:rPr lang="en-AU" sz="1200" b="0" i="0" kern="1200" dirty="0">
                <a:solidFill>
                  <a:schemeClr val="tx1"/>
                </a:solidFill>
                <a:effectLst/>
                <a:latin typeface="ConcordW00-Regular" panose="02000000000000000000" pitchFamily="2" charset="0"/>
                <a:ea typeface="+mn-ea"/>
                <a:cs typeface="+mn-cs"/>
              </a:rPr>
              <a:t>The illustration on the left is about Shame, Worry &amp; Smoking. It is what Aboriginal and/or Torres Strait Islander people with COPD said after they learnt more about COPD. They reflected that although they felt Shame when they were diagnosed with COPD, they now realise that there are opportunities to manage COPD and that many people in their community have the disease.  </a:t>
            </a:r>
          </a:p>
          <a:p>
            <a:r>
              <a:rPr lang="en-AU" sz="1200" b="0" i="0" kern="1200" dirty="0">
                <a:solidFill>
                  <a:schemeClr val="tx1"/>
                </a:solidFill>
                <a:effectLst/>
                <a:latin typeface="ConcordW00-Regular" panose="02000000000000000000" pitchFamily="2" charset="0"/>
                <a:ea typeface="+mn-ea"/>
                <a:cs typeface="+mn-cs"/>
              </a:rPr>
              <a:t>People also reported that if they had knowledge about COPD and good management when they first experienced symptoms, they would not have worried (Worry) as much and would know that a COPD diagnosis is not a death sentence. Until Aboriginal and/or Torres Strait Islander peoples were tested with spirometry, they didn’t realise how much Smoking had affected their lungs (</a:t>
            </a:r>
            <a:r>
              <a:rPr lang="en-AU" sz="1200" b="0" i="1" kern="1200" dirty="0">
                <a:solidFill>
                  <a:schemeClr val="tx1"/>
                </a:solidFill>
                <a:effectLst/>
                <a:latin typeface="ConcordW00-Regular" panose="02000000000000000000" pitchFamily="2" charset="0"/>
                <a:ea typeface="+mn-ea"/>
                <a:cs typeface="+mn-cs"/>
              </a:rPr>
              <a:t>see quotes in the illustration).</a:t>
            </a:r>
            <a:r>
              <a:rPr lang="en-AU" sz="1200" b="0" i="0" kern="1200" dirty="0">
                <a:solidFill>
                  <a:schemeClr val="tx1"/>
                </a:solidFill>
                <a:effectLst/>
                <a:latin typeface="ConcordW00-Regular" panose="02000000000000000000" pitchFamily="2" charset="0"/>
                <a:ea typeface="+mn-ea"/>
                <a:cs typeface="+mn-cs"/>
              </a:rPr>
              <a:t> </a:t>
            </a:r>
          </a:p>
          <a:p>
            <a:r>
              <a:rPr lang="en-AU" sz="1200" b="0" i="0" kern="1200" dirty="0">
                <a:solidFill>
                  <a:schemeClr val="tx1"/>
                </a:solidFill>
                <a:effectLst/>
                <a:latin typeface="ConcordW00-Regular" panose="02000000000000000000" pitchFamily="2" charset="0"/>
                <a:ea typeface="+mn-ea"/>
                <a:cs typeface="+mn-cs"/>
              </a:rPr>
              <a:t>As a health professional, encourage Aboriginal and/or Torres Strait Islander communities to ‘look after your lung tree’. The messages are: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get educated about COPD and what can be done to live well with the disease,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get communicating with others especially the health professionals in the </a:t>
            </a:r>
            <a:r>
              <a:rPr lang="en-AU" sz="1200" b="0" i="0" kern="1200" dirty="0" err="1">
                <a:solidFill>
                  <a:schemeClr val="tx1"/>
                </a:solidFill>
                <a:effectLst/>
                <a:latin typeface="ConcordW00-Regular" panose="02000000000000000000" pitchFamily="2" charset="0"/>
                <a:ea typeface="+mn-ea"/>
                <a:cs typeface="+mn-cs"/>
              </a:rPr>
              <a:t>ACCHS</a:t>
            </a:r>
            <a:r>
              <a:rPr lang="en-AU" sz="1200" b="0" i="0" kern="1200" dirty="0">
                <a:solidFill>
                  <a:schemeClr val="tx1"/>
                </a:solidFill>
                <a:effectLst/>
                <a:latin typeface="ConcordW00-Regular" panose="02000000000000000000" pitchFamily="2" charset="0"/>
                <a:ea typeface="+mn-ea"/>
                <a:cs typeface="+mn-cs"/>
              </a:rPr>
              <a:t>,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get active – we know that being physically active and exercise training programs (pulmonary rehabilitation) can really improve the quality of life of people with COPD and help prevent hospitalisation,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get connected with culture and family and friends which improves well-being. </a:t>
            </a:r>
          </a:p>
          <a:p>
            <a:pPr lvl="1"/>
            <a:endParaRPr lang="en-AU" dirty="0">
              <a:latin typeface="ConcordW00-Bold"/>
            </a:endParaRPr>
          </a:p>
        </p:txBody>
      </p:sp>
      <p:sp>
        <p:nvSpPr>
          <p:cNvPr id="4" name="Slide Number Placeholder 3">
            <a:extLst>
              <a:ext uri="{FF2B5EF4-FFF2-40B4-BE49-F238E27FC236}">
                <a16:creationId xmlns:a16="http://schemas.microsoft.com/office/drawing/2014/main" id="{72A64AB6-9B2C-FA30-B1D2-9C2945D9CC99}"/>
              </a:ext>
            </a:extLst>
          </p:cNvPr>
          <p:cNvSpPr>
            <a:spLocks noGrp="1"/>
          </p:cNvSpPr>
          <p:nvPr>
            <p:ph type="sldNum" sz="quarter" idx="5"/>
          </p:nvPr>
        </p:nvSpPr>
        <p:spPr/>
        <p:txBody>
          <a:bodyPr/>
          <a:lstStyle/>
          <a:p>
            <a:fld id="{A4E9F699-9D60-7143-B801-D4CACFC1BAC4}" type="slidenum">
              <a:rPr lang="en-US" smtClean="0"/>
              <a:pPr/>
              <a:t>20</a:t>
            </a:fld>
            <a:endParaRPr lang="en-US"/>
          </a:p>
        </p:txBody>
      </p:sp>
      <p:sp>
        <p:nvSpPr>
          <p:cNvPr id="5" name="Header Placeholder 4">
            <a:extLst>
              <a:ext uri="{FF2B5EF4-FFF2-40B4-BE49-F238E27FC236}">
                <a16:creationId xmlns:a16="http://schemas.microsoft.com/office/drawing/2014/main" id="{53ABE8A0-6B69-DC7F-3CA5-544D6BC61469}"/>
              </a:ext>
            </a:extLst>
          </p:cNvPr>
          <p:cNvSpPr>
            <a:spLocks noGrp="1"/>
          </p:cNvSpPr>
          <p:nvPr>
            <p:ph type="hdr" sz="quarter"/>
          </p:nvPr>
        </p:nvSpPr>
        <p:spPr/>
        <p:txBody>
          <a:bodyPr/>
          <a:lstStyle/>
          <a:p>
            <a:r>
              <a:rPr lang="en-US" dirty="0"/>
              <a:t>TOPIC 7: HEALTHY EATING</a:t>
            </a:r>
          </a:p>
        </p:txBody>
      </p:sp>
    </p:spTree>
    <p:extLst>
      <p:ext uri="{BB962C8B-B14F-4D97-AF65-F5344CB8AC3E}">
        <p14:creationId xmlns:p14="http://schemas.microsoft.com/office/powerpoint/2010/main" val="3190114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562A-2D47-C94C-112D-04DF6E19C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D7E48-252B-95F3-696B-797BC01E7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BCF1F-A236-7BBC-8102-5032CB7031DA}"/>
              </a:ext>
            </a:extLst>
          </p:cNvPr>
          <p:cNvSpPr>
            <a:spLocks noGrp="1"/>
          </p:cNvSpPr>
          <p:nvPr>
            <p:ph type="body" idx="1"/>
          </p:nvPr>
        </p:nvSpPr>
        <p:spPr>
          <a:xfrm>
            <a:off x="685800" y="4400550"/>
            <a:ext cx="5486400" cy="3600450"/>
          </a:xfrm>
          <a:prstGeom prst="rect">
            <a:avLst/>
          </a:prstGeom>
        </p:spPr>
        <p:txBody>
          <a:bodyPr>
            <a:noAutofit/>
          </a:bodyPr>
          <a:lstStyle/>
          <a:p>
            <a:r>
              <a:rPr lang="en-AU" sz="1200" b="0" i="0" kern="1200" dirty="0">
                <a:solidFill>
                  <a:schemeClr val="tx1"/>
                </a:solidFill>
                <a:effectLst/>
                <a:latin typeface="ConcordW00-Regular" panose="02000000000000000000" pitchFamily="2" charset="0"/>
                <a:ea typeface="+mn-ea"/>
                <a:cs typeface="+mn-cs"/>
              </a:rPr>
              <a:t>The Aboriginal and/or Torres Strait Islander person living with COPD is at the centre of this illustration. As health professionals, to help people with COPD you can: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provide education according to the COPD yarning topics,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encourage people with COPD to take control of their health, for example to quit smoking, start exercising, know how to use inhalers, have an action plan, healthy eating etc.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refer the person with COPD to a pulmonary rehabilitation program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provide support through taking time to listen to the person with COPD and help them on their health journey with empathy.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engage your local Aboriginal and/or Torres Strait Islander health team or health worker (if you work in a local health district) to provide a culturally safe space and service and/or refer to the local </a:t>
            </a:r>
            <a:r>
              <a:rPr lang="en-AU" sz="1200" b="0" i="0" kern="1200" dirty="0" err="1">
                <a:solidFill>
                  <a:schemeClr val="tx1"/>
                </a:solidFill>
                <a:effectLst/>
                <a:latin typeface="ConcordW00-Regular" panose="02000000000000000000" pitchFamily="2" charset="0"/>
                <a:ea typeface="+mn-ea"/>
                <a:cs typeface="+mn-cs"/>
              </a:rPr>
              <a:t>ACCHS</a:t>
            </a:r>
            <a:r>
              <a:rPr lang="en-AU" sz="1200" b="0" i="0" kern="1200" dirty="0">
                <a:solidFill>
                  <a:schemeClr val="tx1"/>
                </a:solidFill>
                <a:effectLst/>
                <a:latin typeface="ConcordW00-Regular" panose="02000000000000000000" pitchFamily="2" charset="0"/>
                <a:ea typeface="+mn-ea"/>
                <a:cs typeface="+mn-cs"/>
              </a:rPr>
              <a:t> or work in partnership with the </a:t>
            </a:r>
            <a:r>
              <a:rPr lang="en-AU" sz="1200" b="0" i="0" kern="1200" dirty="0" err="1">
                <a:solidFill>
                  <a:schemeClr val="tx1"/>
                </a:solidFill>
                <a:effectLst/>
                <a:latin typeface="ConcordW00-Regular" panose="02000000000000000000" pitchFamily="2" charset="0"/>
                <a:ea typeface="+mn-ea"/>
                <a:cs typeface="+mn-cs"/>
              </a:rPr>
              <a:t>ACCHS</a:t>
            </a:r>
            <a:r>
              <a:rPr lang="en-AU" sz="1200" b="0" i="0" kern="1200" dirty="0">
                <a:solidFill>
                  <a:schemeClr val="tx1"/>
                </a:solidFill>
                <a:effectLst/>
                <a:latin typeface="ConcordW00-Regular" panose="02000000000000000000" pitchFamily="2" charset="0"/>
                <a:ea typeface="+mn-ea"/>
                <a:cs typeface="+mn-cs"/>
              </a:rPr>
              <a:t>, </a:t>
            </a:r>
          </a:p>
          <a:p>
            <a:pPr marL="171450" indent="-171450">
              <a:buFont typeface="Arial" panose="020B0604020202020204" pitchFamily="34" charset="0"/>
              <a:buChar char="•"/>
            </a:pPr>
            <a:r>
              <a:rPr lang="en-AU" sz="1200" b="0" i="0" kern="1200" dirty="0">
                <a:solidFill>
                  <a:schemeClr val="tx1"/>
                </a:solidFill>
                <a:effectLst/>
                <a:latin typeface="ConcordW00-Regular" panose="02000000000000000000" pitchFamily="2" charset="0"/>
                <a:ea typeface="+mn-ea"/>
                <a:cs typeface="+mn-cs"/>
              </a:rPr>
              <a:t>encourage the person with COPD to stay connected with family, community and country. </a:t>
            </a:r>
          </a:p>
          <a:p>
            <a:pPr lvl="1"/>
            <a:endParaRPr lang="en-AU" dirty="0">
              <a:latin typeface="ConcordW00-Bold"/>
            </a:endParaRPr>
          </a:p>
        </p:txBody>
      </p:sp>
      <p:sp>
        <p:nvSpPr>
          <p:cNvPr id="4" name="Slide Number Placeholder 3">
            <a:extLst>
              <a:ext uri="{FF2B5EF4-FFF2-40B4-BE49-F238E27FC236}">
                <a16:creationId xmlns:a16="http://schemas.microsoft.com/office/drawing/2014/main" id="{BA389DC7-3F29-43CE-0831-247E205A363F}"/>
              </a:ext>
            </a:extLst>
          </p:cNvPr>
          <p:cNvSpPr>
            <a:spLocks noGrp="1"/>
          </p:cNvSpPr>
          <p:nvPr>
            <p:ph type="sldNum" sz="quarter" idx="5"/>
          </p:nvPr>
        </p:nvSpPr>
        <p:spPr/>
        <p:txBody>
          <a:bodyPr/>
          <a:lstStyle/>
          <a:p>
            <a:fld id="{A4E9F699-9D60-7143-B801-D4CACFC1BAC4}" type="slidenum">
              <a:rPr lang="en-US" smtClean="0"/>
              <a:pPr/>
              <a:t>21</a:t>
            </a:fld>
            <a:endParaRPr lang="en-US"/>
          </a:p>
        </p:txBody>
      </p:sp>
      <p:sp>
        <p:nvSpPr>
          <p:cNvPr id="5" name="Header Placeholder 4">
            <a:extLst>
              <a:ext uri="{FF2B5EF4-FFF2-40B4-BE49-F238E27FC236}">
                <a16:creationId xmlns:a16="http://schemas.microsoft.com/office/drawing/2014/main" id="{A76470D5-2CEE-BDE6-2FBA-D4DFBF395DA8}"/>
              </a:ext>
            </a:extLst>
          </p:cNvPr>
          <p:cNvSpPr>
            <a:spLocks noGrp="1"/>
          </p:cNvSpPr>
          <p:nvPr>
            <p:ph type="hdr" sz="quarter"/>
          </p:nvPr>
        </p:nvSpPr>
        <p:spPr/>
        <p:txBody>
          <a:bodyPr/>
          <a:lstStyle/>
          <a:p>
            <a:r>
              <a:rPr lang="en-US" dirty="0"/>
              <a:t>TOPIC 7: HEALTHY EATING</a:t>
            </a:r>
          </a:p>
        </p:txBody>
      </p:sp>
    </p:spTree>
    <p:extLst>
      <p:ext uri="{BB962C8B-B14F-4D97-AF65-F5344CB8AC3E}">
        <p14:creationId xmlns:p14="http://schemas.microsoft.com/office/powerpoint/2010/main" val="86918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1219200"/>
            <a:ext cx="5486400" cy="6781800"/>
          </a:xfrm>
          <a:prstGeom prst="rect">
            <a:avLst/>
          </a:prstGeom>
        </p:spPr>
        <p:txBody>
          <a:bodyPr/>
          <a:lstStyle/>
          <a:p>
            <a:pPr>
              <a:spcBef>
                <a:spcPts val="600"/>
              </a:spcBef>
            </a:pPr>
            <a:r>
              <a:rPr lang="en-US" sz="1100" dirty="0">
                <a:latin typeface="ConcordW00-Bold" panose="02000000000000000000" pitchFamily="2" charset="0"/>
              </a:rPr>
              <a:t>https://</a:t>
            </a:r>
            <a:r>
              <a:rPr lang="en-US" sz="1100" dirty="0" err="1">
                <a:latin typeface="ConcordW00-Bold" panose="02000000000000000000" pitchFamily="2" charset="0"/>
              </a:rPr>
              <a:t>pulmonaryrehab.com.au</a:t>
            </a:r>
            <a:r>
              <a:rPr lang="en-US" sz="1100" dirty="0">
                <a:latin typeface="ConcordW00-Bold" panose="02000000000000000000" pitchFamily="2" charset="0"/>
              </a:rPr>
              <a:t>/additional-resources/aboriginal-and-torres-strait-islander-health-workers-and-practitioners/be-well-illustrations-yarning-scripts/</a:t>
            </a:r>
          </a:p>
          <a:p>
            <a:pPr>
              <a:spcBef>
                <a:spcPts val="600"/>
              </a:spcBef>
            </a:pPr>
            <a:endParaRPr lang="en-US" sz="1100" dirty="0">
              <a:latin typeface="ConcordW00-Bold" panose="02000000000000000000" pitchFamily="2" charset="0"/>
            </a:endParaRPr>
          </a:p>
          <a:p>
            <a:pPr>
              <a:spcBef>
                <a:spcPts val="600"/>
              </a:spcBef>
            </a:pPr>
            <a:r>
              <a:rPr lang="en-US" sz="1100" dirty="0">
                <a:latin typeface="ConcordW00-Bold" panose="02000000000000000000" pitchFamily="2" charset="0"/>
              </a:rPr>
              <a:t>These illustrations and yarning scripts are for Aboriginal and Torres Strait Islander Health Workers and Practitioners. </a:t>
            </a:r>
            <a:r>
              <a:rPr lang="en-US" sz="1100" dirty="0"/>
              <a:t>They are used to yarn about </a:t>
            </a:r>
            <a:r>
              <a:rPr lang="en-US" sz="1100" dirty="0">
                <a:latin typeface="ConcordW00-Bold" panose="02000000000000000000" pitchFamily="2" charset="0"/>
              </a:rPr>
              <a:t>chronic obstructive pulmonary disease (COPD)</a:t>
            </a:r>
            <a:r>
              <a:rPr lang="en-US" sz="1100" dirty="0"/>
              <a:t> with Aboriginal and/or Torres Strait Islander peoples living with COPD.</a:t>
            </a:r>
          </a:p>
          <a:p>
            <a:pPr>
              <a:spcBef>
                <a:spcPts val="600"/>
              </a:spcBef>
            </a:pPr>
            <a:r>
              <a:rPr lang="en-US" sz="1100" dirty="0"/>
              <a:t>There are seven topics:</a:t>
            </a:r>
          </a:p>
          <a:p>
            <a:r>
              <a:rPr lang="en-US" sz="1100" dirty="0">
                <a:solidFill>
                  <a:schemeClr val="accent1"/>
                </a:solidFill>
              </a:rPr>
              <a:t>TOPIC 1: HOW THE LUNGS WORK</a:t>
            </a:r>
          </a:p>
          <a:p>
            <a:r>
              <a:rPr lang="en-US" sz="1100" dirty="0">
                <a:solidFill>
                  <a:schemeClr val="accent1"/>
                </a:solidFill>
              </a:rPr>
              <a:t>TOPIC 2: WHAT HAPPENS IN THE LUNGS IN COPD</a:t>
            </a:r>
          </a:p>
          <a:p>
            <a:r>
              <a:rPr lang="en-US" sz="1100" dirty="0">
                <a:solidFill>
                  <a:schemeClr val="accent1"/>
                </a:solidFill>
              </a:rPr>
              <a:t>TOPIC 3: MEDICATIONS, INHALERS, ACTION PLANS</a:t>
            </a:r>
          </a:p>
          <a:p>
            <a:r>
              <a:rPr lang="en-US" sz="1100" dirty="0">
                <a:solidFill>
                  <a:schemeClr val="accent1"/>
                </a:solidFill>
              </a:rPr>
              <a:t>TOPIC 4: WHY EXERCISE IS IMPORTANT</a:t>
            </a:r>
          </a:p>
          <a:p>
            <a:r>
              <a:rPr lang="en-US" sz="1100" dirty="0">
                <a:solidFill>
                  <a:schemeClr val="accent1"/>
                </a:solidFill>
              </a:rPr>
              <a:t>TOPIC 5: MANAGING BREATHLESSNESS AND HOW TO CONSERVE ENERGY</a:t>
            </a:r>
          </a:p>
          <a:p>
            <a:r>
              <a:rPr lang="en-US" sz="1100" dirty="0">
                <a:solidFill>
                  <a:schemeClr val="accent1"/>
                </a:solidFill>
              </a:rPr>
              <a:t>TOPIC 6: MANAGING ANXIETY AND STRESS</a:t>
            </a:r>
          </a:p>
          <a:p>
            <a:r>
              <a:rPr lang="en-US" sz="1100" dirty="0">
                <a:solidFill>
                  <a:schemeClr val="accent1"/>
                </a:solidFill>
              </a:rPr>
              <a:t>TOPIC 7: HEALTHY EATING</a:t>
            </a:r>
          </a:p>
          <a:p>
            <a:pPr>
              <a:spcBef>
                <a:spcPts val="600"/>
              </a:spcBef>
            </a:pPr>
            <a:r>
              <a:rPr lang="en-US" sz="1100" dirty="0"/>
              <a:t>The language can be changed to suit the local community. Using examples and analogies relevant to each community is encouraged to support understanding.</a:t>
            </a:r>
          </a:p>
          <a:p>
            <a:pPr>
              <a:spcBef>
                <a:spcPts val="600"/>
              </a:spcBef>
            </a:pPr>
            <a:r>
              <a:rPr lang="en-US" sz="1100" dirty="0"/>
              <a:t>Aboriginal and/or Torres Strait Islander Health Workers and Practitioners may work together with doctors, physiotherapists, exercise physiologists, nurses, psychologists, dietitians and other health professionals to provide high quality care for people living with COPD.</a:t>
            </a:r>
          </a:p>
          <a:p>
            <a:pPr>
              <a:spcBef>
                <a:spcPts val="600"/>
              </a:spcBef>
            </a:pPr>
            <a:r>
              <a:rPr lang="en-US" sz="1100" dirty="0"/>
              <a:t>These resources were developed as part of the Breathe Easy Walk Easy Lungs for Life (BE WELL) project</a:t>
            </a:r>
            <a:r>
              <a:rPr lang="en-AU" sz="1100" dirty="0"/>
              <a:t>. The project </a:t>
            </a:r>
            <a:r>
              <a:rPr lang="en-US" sz="1100" dirty="0"/>
              <a:t>was a study that partnered with Aboriginal Community Controlled Health Services (</a:t>
            </a:r>
            <a:r>
              <a:rPr lang="en-US" sz="1100" dirty="0" err="1"/>
              <a:t>ACCHS</a:t>
            </a:r>
            <a:r>
              <a:rPr lang="en-US" sz="1100" dirty="0"/>
              <a:t>) to trial the implementation of pulmonary rehabilitation. The Illustrations and Yarning Scripts formed the basis of the education component of the pulmonary rehabilitation program in the study.</a:t>
            </a:r>
          </a:p>
          <a:p>
            <a:pPr>
              <a:spcBef>
                <a:spcPts val="600"/>
              </a:spcBef>
            </a:pPr>
            <a:r>
              <a:rPr lang="en-AU" sz="1100" dirty="0"/>
              <a:t>The BE WELL project </a:t>
            </a:r>
            <a:r>
              <a:rPr lang="en-US" sz="1100" dirty="0"/>
              <a:t>(</a:t>
            </a:r>
            <a:r>
              <a:rPr lang="en-AU" sz="1100" dirty="0" err="1"/>
              <a:t>ACTRN12617001337369</a:t>
            </a:r>
            <a:r>
              <a:rPr lang="en-AU" sz="1100" dirty="0"/>
              <a:t>) was funded by </a:t>
            </a:r>
            <a:r>
              <a:rPr lang="en-US" sz="1100" dirty="0"/>
              <a:t>the National Health and Medical Research Council (NHMRC) Global Alliance for Chronic Diseases (</a:t>
            </a:r>
            <a:r>
              <a:rPr lang="en-US" sz="1100" dirty="0" err="1"/>
              <a:t>GACD</a:t>
            </a:r>
            <a:r>
              <a:rPr lang="en-US" sz="1100" dirty="0"/>
              <a:t>)</a:t>
            </a:r>
            <a:r>
              <a:rPr lang="en-AU" sz="1100" dirty="0"/>
              <a:t>.</a:t>
            </a:r>
          </a:p>
        </p:txBody>
      </p:sp>
      <p:sp>
        <p:nvSpPr>
          <p:cNvPr id="4" name="Slide Number Placeholder 3"/>
          <p:cNvSpPr>
            <a:spLocks noGrp="1"/>
          </p:cNvSpPr>
          <p:nvPr>
            <p:ph type="sldNum" sz="quarter" idx="5"/>
          </p:nvPr>
        </p:nvSpPr>
        <p:spPr/>
        <p:txBody>
          <a:bodyPr/>
          <a:lstStyle/>
          <a:p>
            <a:fld id="{A4E9F699-9D60-7143-B801-D4CACFC1BAC4}" type="slidenum">
              <a:rPr lang="en-US" smtClean="0"/>
              <a:pPr/>
              <a:t>3</a:t>
            </a:fld>
            <a:endParaRPr lang="en-US"/>
          </a:p>
        </p:txBody>
      </p:sp>
      <p:sp>
        <p:nvSpPr>
          <p:cNvPr id="5" name="Header Placeholder 4">
            <a:extLst>
              <a:ext uri="{FF2B5EF4-FFF2-40B4-BE49-F238E27FC236}">
                <a16:creationId xmlns:a16="http://schemas.microsoft.com/office/drawing/2014/main" id="{F93D42F0-5695-E097-6FAE-67F55D516331}"/>
              </a:ext>
            </a:extLst>
          </p:cNvPr>
          <p:cNvSpPr>
            <a:spLocks noGrp="1"/>
          </p:cNvSpPr>
          <p:nvPr>
            <p:ph type="hdr" sz="quarter"/>
          </p:nvPr>
        </p:nvSpPr>
        <p:spPr/>
        <p:txBody>
          <a:bodyPr/>
          <a:lstStyle/>
          <a:p>
            <a:r>
              <a:rPr lang="en-US" dirty="0"/>
              <a:t>COPD Illustrations and Yarning Scripts </a:t>
            </a:r>
          </a:p>
        </p:txBody>
      </p:sp>
    </p:spTree>
    <p:extLst>
      <p:ext uri="{BB962C8B-B14F-4D97-AF65-F5344CB8AC3E}">
        <p14:creationId xmlns:p14="http://schemas.microsoft.com/office/powerpoint/2010/main" val="251491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lvl="1"/>
            <a:r>
              <a:rPr lang="en-US" dirty="0"/>
              <a:t>Healthy Lungs – Yarning illustration 1</a:t>
            </a:r>
          </a:p>
          <a:p>
            <a:pPr>
              <a:spcBef>
                <a:spcPts val="600"/>
              </a:spcBef>
            </a:pPr>
            <a:r>
              <a:rPr lang="en-US" sz="1100" dirty="0"/>
              <a:t>There are 2 lungs (left and right) that sit inside the ribs. The purpose of the lungs is to get fresh air (oxygen – “good air”) into the body and remove old air (carbon dioxide – “bad air”).</a:t>
            </a:r>
          </a:p>
          <a:p>
            <a:pPr>
              <a:spcBef>
                <a:spcPts val="600"/>
              </a:spcBef>
            </a:pPr>
            <a:r>
              <a:rPr lang="en-US" sz="1100" dirty="0"/>
              <a:t>When breathing in, the air enters the lungs through the nose and mouth and travels down the windpipe (trachea). Next it goes through the airways (bronchi) to the air sacs (alveoli).</a:t>
            </a:r>
          </a:p>
          <a:p>
            <a:pPr>
              <a:spcBef>
                <a:spcPts val="600"/>
              </a:spcBef>
            </a:pPr>
            <a:r>
              <a:rPr lang="en-US" sz="1100" dirty="0"/>
              <a:t>When the (oxygen) reaches the air sacs (alveoli) it meets with small blood vessels (capillaries). Here, the oxygen moves into the blood and is taken around the body to where it is needed. The old air (carbon dioxide) moves out of the blood into the air sacs and is breathed out.</a:t>
            </a:r>
            <a:endParaRPr lang="en-AU" sz="1100"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4</a:t>
            </a:fld>
            <a:endParaRPr lang="en-US"/>
          </a:p>
        </p:txBody>
      </p:sp>
      <p:sp>
        <p:nvSpPr>
          <p:cNvPr id="5" name="Header Placeholder 4">
            <a:extLst>
              <a:ext uri="{FF2B5EF4-FFF2-40B4-BE49-F238E27FC236}">
                <a16:creationId xmlns:a16="http://schemas.microsoft.com/office/drawing/2014/main" id="{6B392B5C-2A58-4091-254B-DD09E4277360}"/>
              </a:ext>
            </a:extLst>
          </p:cNvPr>
          <p:cNvSpPr>
            <a:spLocks noGrp="1"/>
          </p:cNvSpPr>
          <p:nvPr>
            <p:ph type="hdr" sz="quarter"/>
          </p:nvPr>
        </p:nvSpPr>
        <p:spPr/>
        <p:txBody>
          <a:bodyPr/>
          <a:lstStyle/>
          <a:p>
            <a:r>
              <a:rPr lang="en-AU" dirty="0"/>
              <a:t>TOPIC 1: HOW THE LUNGS WORK</a:t>
            </a:r>
          </a:p>
        </p:txBody>
      </p:sp>
    </p:spTree>
    <p:extLst>
      <p:ext uri="{BB962C8B-B14F-4D97-AF65-F5344CB8AC3E}">
        <p14:creationId xmlns:p14="http://schemas.microsoft.com/office/powerpoint/2010/main" val="431041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r>
              <a:rPr lang="en-AU" dirty="0"/>
              <a:t>What happens in the lungs in COPD – Yarning illustration </a:t>
            </a:r>
            <a:r>
              <a:rPr lang="en-AU" dirty="0" err="1"/>
              <a:t>2a</a:t>
            </a:r>
            <a:endParaRPr lang="en-AU" dirty="0"/>
          </a:p>
          <a:p>
            <a:pPr>
              <a:spcBef>
                <a:spcPts val="600"/>
              </a:spcBef>
            </a:pPr>
            <a:r>
              <a:rPr lang="en-AU" sz="1100" dirty="0"/>
              <a:t>If someone has COPD, the lungs change:</a:t>
            </a:r>
          </a:p>
          <a:p>
            <a:pPr marL="228600" indent="-228600">
              <a:spcBef>
                <a:spcPts val="600"/>
              </a:spcBef>
              <a:buAutoNum type="alphaUcParenR"/>
            </a:pPr>
            <a:r>
              <a:rPr lang="en-AU" sz="1100" dirty="0"/>
              <a:t>The airways narrow (Yarning illustration </a:t>
            </a:r>
            <a:r>
              <a:rPr lang="en-AU" sz="1100" dirty="0" err="1"/>
              <a:t>2a</a:t>
            </a:r>
            <a:r>
              <a:rPr lang="en-AU" sz="1100" dirty="0"/>
              <a:t>).</a:t>
            </a:r>
          </a:p>
          <a:p>
            <a:pPr>
              <a:spcBef>
                <a:spcPts val="600"/>
              </a:spcBef>
            </a:pPr>
            <a:r>
              <a:rPr lang="en-AU" sz="1100" dirty="0"/>
              <a:t>This is because:</a:t>
            </a:r>
          </a:p>
          <a:p>
            <a:pPr marL="171450" indent="-171450">
              <a:buFont typeface="Arial" panose="020B0604020202020204" pitchFamily="34" charset="0"/>
              <a:buChar char="•"/>
            </a:pPr>
            <a:r>
              <a:rPr lang="en-AU" sz="1100" dirty="0"/>
              <a:t>the walls of the airways become inflamed (swollen),</a:t>
            </a:r>
          </a:p>
          <a:p>
            <a:pPr marL="171450" indent="-171450">
              <a:buFont typeface="Arial" panose="020B0604020202020204" pitchFamily="34" charset="0"/>
              <a:buChar char="•"/>
            </a:pPr>
            <a:r>
              <a:rPr lang="en-AU" sz="1100" dirty="0"/>
              <a:t>the small muscle bands around the airways tighten and</a:t>
            </a:r>
          </a:p>
          <a:p>
            <a:pPr marL="171450" indent="-171450">
              <a:buFont typeface="Arial" panose="020B0604020202020204" pitchFamily="34" charset="0"/>
              <a:buChar char="•"/>
            </a:pPr>
            <a:r>
              <a:rPr lang="en-AU" sz="1100" dirty="0"/>
              <a:t>more mucus/spit is produced and partly fills the airways.</a:t>
            </a:r>
          </a:p>
          <a:p>
            <a:pPr>
              <a:spcBef>
                <a:spcPts val="600"/>
              </a:spcBef>
            </a:pPr>
            <a:r>
              <a:rPr lang="en-AU" sz="1100" dirty="0"/>
              <a:t>Narrow airways means less air flows in and out of the lungs.</a:t>
            </a:r>
          </a:p>
          <a:p>
            <a:pPr>
              <a:spcBef>
                <a:spcPts val="600"/>
              </a:spcBef>
            </a:pPr>
            <a:r>
              <a:rPr lang="en-AU" sz="1100" dirty="0"/>
              <a:t>These changes are sometimes called chronic bronchitis</a:t>
            </a:r>
          </a:p>
          <a:p>
            <a:endParaRPr lang="en-AU"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5</a:t>
            </a:fld>
            <a:endParaRPr lang="en-US"/>
          </a:p>
        </p:txBody>
      </p:sp>
      <p:sp>
        <p:nvSpPr>
          <p:cNvPr id="5" name="Header Placeholder 4">
            <a:extLst>
              <a:ext uri="{FF2B5EF4-FFF2-40B4-BE49-F238E27FC236}">
                <a16:creationId xmlns:a16="http://schemas.microsoft.com/office/drawing/2014/main" id="{43B30C61-E277-538E-EB78-5719C2CF10D2}"/>
              </a:ext>
            </a:extLst>
          </p:cNvPr>
          <p:cNvSpPr>
            <a:spLocks noGrp="1"/>
          </p:cNvSpPr>
          <p:nvPr>
            <p:ph type="hdr" sz="quarter"/>
          </p:nvPr>
        </p:nvSpPr>
        <p:spPr/>
        <p:txBody>
          <a:bodyPr/>
          <a:lstStyle/>
          <a:p>
            <a:r>
              <a:rPr lang="en-US" dirty="0">
                <a:latin typeface="ConcordW00-Bold" panose="02000000000000000000" pitchFamily="2" charset="0"/>
              </a:rPr>
              <a:t>TOPIC 2: WHAT HAPPENS IN THE LUNGS IN COPD</a:t>
            </a:r>
          </a:p>
        </p:txBody>
      </p:sp>
    </p:spTree>
    <p:extLst>
      <p:ext uri="{BB962C8B-B14F-4D97-AF65-F5344CB8AC3E}">
        <p14:creationId xmlns:p14="http://schemas.microsoft.com/office/powerpoint/2010/main" val="139215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lvl="1"/>
            <a:r>
              <a:rPr lang="en-AU" dirty="0"/>
              <a:t>What happens in the lungs in COPD – Yarning illustration </a:t>
            </a:r>
            <a:r>
              <a:rPr lang="en-AU" dirty="0" err="1"/>
              <a:t>2b</a:t>
            </a:r>
            <a:endParaRPr kumimoji="0" lang="en-AU" sz="1200" b="0" i="0" u="none" strike="noStrike" kern="1200" cap="none" spc="0" normalizeH="0" baseline="0" noProof="0" dirty="0">
              <a:ln>
                <a:noFill/>
              </a:ln>
              <a:solidFill>
                <a:prstClr val="black"/>
              </a:solidFill>
              <a:effectLst/>
              <a:uLnTx/>
              <a:uFillTx/>
              <a:latin typeface="ConcordW00-Regular" panose="02000000000000000000" pitchFamily="2" charset="0"/>
              <a:ea typeface="+mn-ea"/>
              <a:cs typeface="+mn-cs"/>
            </a:endParaRPr>
          </a:p>
          <a:p>
            <a:pPr marL="268288" indent="-268288">
              <a:spcBef>
                <a:spcPts val="600"/>
              </a:spcBef>
              <a:buAutoNum type="alphaUcParenR" startAt="2"/>
              <a:defRPr/>
            </a:pPr>
            <a:r>
              <a:rPr lang="en-AU" sz="1100" dirty="0"/>
              <a:t>The air sacs are damaged (Yarning illustration </a:t>
            </a:r>
            <a:r>
              <a:rPr lang="en-AU" sz="1100" dirty="0" err="1"/>
              <a:t>2b</a:t>
            </a:r>
            <a:r>
              <a:rPr lang="en-AU" sz="1100" dirty="0"/>
              <a:t>).</a:t>
            </a:r>
          </a:p>
          <a:p>
            <a:pPr>
              <a:spcBef>
                <a:spcPts val="600"/>
              </a:spcBef>
              <a:defRPr/>
            </a:pPr>
            <a:r>
              <a:rPr lang="en-AU" sz="1100" dirty="0"/>
              <a:t>There are less ‘meeting places’ where oxygen moves into the blood and carbon dioxide moves out. This damage to the air sacs is called emphysema.</a:t>
            </a:r>
          </a:p>
          <a:p>
            <a:pPr>
              <a:spcBef>
                <a:spcPts val="600"/>
              </a:spcBef>
            </a:pPr>
            <a:r>
              <a:rPr lang="en-AU" sz="1100" dirty="0"/>
              <a:t>Health Professional Note: for additional resources to understand symptoms and management of COPD, including chronic bronchitis and emphysema, access </a:t>
            </a:r>
            <a:r>
              <a:rPr lang="en-AU" sz="1100" dirty="0">
                <a:hlinkClick r:id="rId3">
                  <a:extLst>
                    <a:ext uri="{A12FA001-AC4F-418D-AE19-62706E023703}">
                      <ahyp:hlinkClr xmlns:ahyp="http://schemas.microsoft.com/office/drawing/2018/hyperlinkcolor" val="tx"/>
                    </a:ext>
                  </a:extLst>
                </a:hlinkClick>
              </a:rPr>
              <a:t>COPD page</a:t>
            </a:r>
            <a:r>
              <a:rPr lang="en-AU" sz="1100" dirty="0"/>
              <a:t> on the LFA website.</a:t>
            </a:r>
          </a:p>
        </p:txBody>
      </p:sp>
      <p:sp>
        <p:nvSpPr>
          <p:cNvPr id="4" name="Slide Number Placeholder 3"/>
          <p:cNvSpPr>
            <a:spLocks noGrp="1"/>
          </p:cNvSpPr>
          <p:nvPr>
            <p:ph type="sldNum" sz="quarter" idx="5"/>
          </p:nvPr>
        </p:nvSpPr>
        <p:spPr/>
        <p:txBody>
          <a:bodyPr/>
          <a:lstStyle/>
          <a:p>
            <a:fld id="{A4E9F699-9D60-7143-B801-D4CACFC1BAC4}" type="slidenum">
              <a:rPr lang="en-US" smtClean="0"/>
              <a:pPr/>
              <a:t>6</a:t>
            </a:fld>
            <a:endParaRPr lang="en-US"/>
          </a:p>
        </p:txBody>
      </p:sp>
      <p:sp>
        <p:nvSpPr>
          <p:cNvPr id="5" name="Header Placeholder 4">
            <a:extLst>
              <a:ext uri="{FF2B5EF4-FFF2-40B4-BE49-F238E27FC236}">
                <a16:creationId xmlns:a16="http://schemas.microsoft.com/office/drawing/2014/main" id="{2F6EC684-FA52-AC9F-1757-97D564A7C142}"/>
              </a:ext>
            </a:extLst>
          </p:cNvPr>
          <p:cNvSpPr>
            <a:spLocks noGrp="1"/>
          </p:cNvSpPr>
          <p:nvPr>
            <p:ph type="hdr" sz="quarter"/>
          </p:nvPr>
        </p:nvSpPr>
        <p:spPr/>
        <p:txBody>
          <a:bodyPr/>
          <a:lstStyle/>
          <a:p>
            <a:r>
              <a:rPr lang="en-US" dirty="0"/>
              <a:t>TOPIC 2: WHAT HAPPENS IN THE LUNGS IN COPD</a:t>
            </a:r>
          </a:p>
        </p:txBody>
      </p:sp>
    </p:spTree>
    <p:extLst>
      <p:ext uri="{BB962C8B-B14F-4D97-AF65-F5344CB8AC3E}">
        <p14:creationId xmlns:p14="http://schemas.microsoft.com/office/powerpoint/2010/main" val="111898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lgn="l"/>
            <a:r>
              <a:rPr lang="en-AU" dirty="0"/>
              <a:t>Medications and how to use inhalers – Yarning illustration </a:t>
            </a:r>
            <a:r>
              <a:rPr lang="en-AU" dirty="0" err="1"/>
              <a:t>3a</a:t>
            </a:r>
            <a:endParaRPr lang="en-AU" dirty="0"/>
          </a:p>
          <a:p>
            <a:pPr algn="l">
              <a:spcBef>
                <a:spcPts val="600"/>
              </a:spcBef>
              <a:buNone/>
            </a:pPr>
            <a:r>
              <a:rPr lang="en-AU" sz="1100" dirty="0"/>
              <a:t>Some medications help open the airways (i.e. make them less narrow) and let more air move in and out of the lungs (Yarning illustration </a:t>
            </a:r>
            <a:r>
              <a:rPr lang="en-AU" sz="1100" dirty="0" err="1"/>
              <a:t>3a</a:t>
            </a:r>
            <a:r>
              <a:rPr lang="en-AU" sz="1100" dirty="0"/>
              <a:t>).</a:t>
            </a:r>
          </a:p>
          <a:p>
            <a:pPr algn="l">
              <a:spcBef>
                <a:spcPts val="600"/>
              </a:spcBef>
              <a:buNone/>
            </a:pPr>
            <a:r>
              <a:rPr lang="en-AU" sz="1100" dirty="0"/>
              <a:t>These medications are:</a:t>
            </a:r>
          </a:p>
          <a:p>
            <a:pPr marL="171450" lvl="0" indent="-171450">
              <a:buFont typeface="Arial" panose="020B0604020202020204" pitchFamily="34" charset="0"/>
              <a:buChar char="•"/>
              <a:defRPr/>
            </a:pPr>
            <a:r>
              <a:rPr lang="en-AU" sz="1100" dirty="0"/>
              <a:t>Relievers that relax the small muscles around the airways</a:t>
            </a:r>
            <a:r>
              <a:rPr kumimoji="0" lang="en-AU" sz="1100" b="0" i="0" u="none" strike="noStrike" kern="1200" cap="none" spc="0" normalizeH="0" baseline="0" noProof="0" dirty="0">
                <a:ln>
                  <a:noFill/>
                </a:ln>
                <a:solidFill>
                  <a:prstClr val="black"/>
                </a:solidFill>
                <a:effectLst/>
                <a:uLnTx/>
                <a:uFillTx/>
                <a:latin typeface="ConcordW00-Regular" panose="02000000000000000000" pitchFamily="2" charset="0"/>
                <a:ea typeface="+mn-ea"/>
                <a:cs typeface="+mn-cs"/>
              </a:rPr>
              <a:t>.</a:t>
            </a:r>
            <a:endParaRPr lang="en-AU" sz="1100" dirty="0"/>
          </a:p>
          <a:p>
            <a:pPr marL="347663" lvl="3" indent="-171450" algn="l" rtl="0">
              <a:buFont typeface="Arial" panose="020B0604020202020204" pitchFamily="34" charset="0"/>
              <a:buChar char="•"/>
            </a:pPr>
            <a:r>
              <a:rPr lang="en-AU" sz="1100" dirty="0">
                <a:latin typeface="ConcordW00-Bold" panose="02000000000000000000" pitchFamily="2" charset="0"/>
              </a:rPr>
              <a:t>Note for health professionals: </a:t>
            </a:r>
            <a:r>
              <a:rPr lang="en-AU" sz="1100" dirty="0"/>
              <a:t>for example, Ventolin is a short acting beta agonist (SABA) or Onbrez Breezhaler which is a long-acting beta agonist (LABA) or Spiriva which is a long-acting muscarinic antagonist (LAMA).</a:t>
            </a:r>
          </a:p>
          <a:p>
            <a:pPr marL="171450" indent="-171450" algn="l">
              <a:buFont typeface="Arial" panose="020B0604020202020204" pitchFamily="34" charset="0"/>
              <a:buChar char="•"/>
            </a:pPr>
            <a:r>
              <a:rPr lang="en-AU" sz="1100" dirty="0"/>
              <a:t>Preventers reduce the inflammation of the airway walls.</a:t>
            </a:r>
          </a:p>
          <a:p>
            <a:pPr marL="347663" lvl="3" indent="-171450" algn="l">
              <a:buFont typeface="Arial" panose="020B0604020202020204" pitchFamily="34" charset="0"/>
              <a:buChar char="•"/>
            </a:pPr>
            <a:r>
              <a:rPr lang="en-AU" sz="1100" dirty="0">
                <a:latin typeface="ConcordW00-Bold" panose="02000000000000000000" pitchFamily="2" charset="0"/>
              </a:rPr>
              <a:t>Note for health professionals: </a:t>
            </a:r>
            <a:r>
              <a:rPr lang="en-AU" sz="1100" dirty="0"/>
              <a:t>for example inhaled corticosteroids (ICS) such as Fluticasone.</a:t>
            </a:r>
          </a:p>
          <a:p>
            <a:pPr marL="171450" indent="-171450" algn="l">
              <a:buFont typeface="Arial" panose="020B0604020202020204" pitchFamily="34" charset="0"/>
              <a:buChar char="•"/>
            </a:pPr>
            <a:r>
              <a:rPr lang="en-AU" sz="1100" dirty="0"/>
              <a:t>Sometimes these reliever and preventer medications are put together in in a combination therapy inhaler (for example, Seretide).</a:t>
            </a:r>
          </a:p>
          <a:p>
            <a:pPr algn="l">
              <a:spcBef>
                <a:spcPts val="600"/>
              </a:spcBef>
              <a:buNone/>
            </a:pPr>
            <a:r>
              <a:rPr lang="en-AU" sz="1100" dirty="0">
                <a:latin typeface="ConcordW00-Bold" panose="02000000000000000000" pitchFamily="2" charset="0"/>
              </a:rPr>
              <a:t>Health professional resource: </a:t>
            </a:r>
            <a:r>
              <a:rPr lang="en-AU" sz="1100" dirty="0">
                <a:hlinkClick r:id="rId3"/>
              </a:rPr>
              <a:t>Chart of Inhalers for COPD</a:t>
            </a:r>
            <a:r>
              <a:rPr lang="en-AU" sz="1100" dirty="0"/>
              <a:t> provides the names of most of the inhaled medications currently prescribed.</a:t>
            </a:r>
            <a:endParaRPr lang="en-AU"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7</a:t>
            </a:fld>
            <a:endParaRPr lang="en-US"/>
          </a:p>
        </p:txBody>
      </p:sp>
      <p:sp>
        <p:nvSpPr>
          <p:cNvPr id="5" name="Header Placeholder 4">
            <a:extLst>
              <a:ext uri="{FF2B5EF4-FFF2-40B4-BE49-F238E27FC236}">
                <a16:creationId xmlns:a16="http://schemas.microsoft.com/office/drawing/2014/main" id="{3803345D-1A6D-DEE4-9016-6946EE991763}"/>
              </a:ext>
            </a:extLst>
          </p:cNvPr>
          <p:cNvSpPr>
            <a:spLocks noGrp="1"/>
          </p:cNvSpPr>
          <p:nvPr>
            <p:ph type="hdr" sz="quarter"/>
          </p:nvPr>
        </p:nvSpPr>
        <p:spPr/>
        <p:txBody>
          <a:bodyPr/>
          <a:lstStyle/>
          <a:p>
            <a:r>
              <a:rPr lang="en-US" dirty="0"/>
              <a:t>TOPIC 3: MEDICATIONS, INHALERS, ACTION PLANS</a:t>
            </a:r>
          </a:p>
        </p:txBody>
      </p:sp>
    </p:spTree>
    <p:extLst>
      <p:ext uri="{BB962C8B-B14F-4D97-AF65-F5344CB8AC3E}">
        <p14:creationId xmlns:p14="http://schemas.microsoft.com/office/powerpoint/2010/main" val="2102222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lgn="l"/>
            <a:r>
              <a:rPr lang="en-AU" dirty="0"/>
              <a:t>Learning how to take inhalers – Yarning illustration </a:t>
            </a:r>
            <a:r>
              <a:rPr lang="en-AU" dirty="0" err="1"/>
              <a:t>3b</a:t>
            </a:r>
            <a:endParaRPr lang="en-AU" dirty="0"/>
          </a:p>
          <a:p>
            <a:pPr algn="l">
              <a:spcBef>
                <a:spcPts val="600"/>
              </a:spcBef>
              <a:buNone/>
            </a:pPr>
            <a:r>
              <a:rPr lang="en-AU" sz="1100" dirty="0"/>
              <a:t>Taking inhaled medications correctly is very important for managing COPD.</a:t>
            </a:r>
          </a:p>
          <a:p>
            <a:pPr algn="l">
              <a:spcBef>
                <a:spcPts val="600"/>
              </a:spcBef>
              <a:buNone/>
            </a:pPr>
            <a:r>
              <a:rPr lang="en-AU" sz="1100" dirty="0"/>
              <a:t>Inhaler medications come in lots of different types of devices. Each device has different instructions for how to prepare, use and look after it.</a:t>
            </a:r>
          </a:p>
          <a:p>
            <a:pPr algn="l">
              <a:spcBef>
                <a:spcPts val="600"/>
              </a:spcBef>
              <a:buNone/>
            </a:pPr>
            <a:r>
              <a:rPr lang="en-AU" sz="1100" dirty="0"/>
              <a:t>If a person is using a ‘puffer spray’ then using a spacer will help to get the most medication into the lungs where it is needed.</a:t>
            </a:r>
          </a:p>
          <a:p>
            <a:pPr algn="l">
              <a:spcBef>
                <a:spcPts val="600"/>
              </a:spcBef>
              <a:buNone/>
            </a:pPr>
            <a:r>
              <a:rPr lang="en-AU" sz="1100" dirty="0"/>
              <a:t>Yarning illustration </a:t>
            </a:r>
            <a:r>
              <a:rPr lang="en-AU" sz="1100" dirty="0" err="1"/>
              <a:t>3b</a:t>
            </a:r>
            <a:r>
              <a:rPr lang="en-AU" sz="1100" dirty="0"/>
              <a:t> shows that without a spacer most of the medication (little dots in the picture above) goes into the stomach. With the spacer most of the medication goes into the lungs where it is needed.</a:t>
            </a:r>
          </a:p>
          <a:p>
            <a:pPr algn="l">
              <a:spcBef>
                <a:spcPts val="600"/>
              </a:spcBef>
              <a:buNone/>
            </a:pPr>
            <a:r>
              <a:rPr lang="en-AU" sz="1100" dirty="0"/>
              <a:t>Health professional resource: </a:t>
            </a:r>
            <a:r>
              <a:rPr lang="en-AU" sz="1100" dirty="0">
                <a:hlinkClick r:id="rId3"/>
              </a:rPr>
              <a:t>Resources on how to use different inhalers</a:t>
            </a:r>
            <a:endParaRPr lang="en-AU" sz="1100" dirty="0"/>
          </a:p>
          <a:p>
            <a:pPr algn="l">
              <a:spcBef>
                <a:spcPts val="600"/>
              </a:spcBef>
              <a:buNone/>
            </a:pPr>
            <a:r>
              <a:rPr lang="en-AU" sz="1100" dirty="0"/>
              <a:t>You may like to watch the relevant video/s with the person living with COPD to make sure they are using their inhalers correctly.</a:t>
            </a:r>
          </a:p>
          <a:p>
            <a:endParaRPr lang="en-AU" dirty="0"/>
          </a:p>
        </p:txBody>
      </p:sp>
      <p:sp>
        <p:nvSpPr>
          <p:cNvPr id="4" name="Slide Number Placeholder 3"/>
          <p:cNvSpPr>
            <a:spLocks noGrp="1"/>
          </p:cNvSpPr>
          <p:nvPr>
            <p:ph type="sldNum" sz="quarter" idx="5"/>
          </p:nvPr>
        </p:nvSpPr>
        <p:spPr/>
        <p:txBody>
          <a:bodyPr/>
          <a:lstStyle/>
          <a:p>
            <a:fld id="{A4E9F699-9D60-7143-B801-D4CACFC1BAC4}" type="slidenum">
              <a:rPr lang="en-US" smtClean="0"/>
              <a:pPr/>
              <a:t>8</a:t>
            </a:fld>
            <a:endParaRPr lang="en-US"/>
          </a:p>
        </p:txBody>
      </p:sp>
      <p:sp>
        <p:nvSpPr>
          <p:cNvPr id="5" name="Header Placeholder 4">
            <a:extLst>
              <a:ext uri="{FF2B5EF4-FFF2-40B4-BE49-F238E27FC236}">
                <a16:creationId xmlns:a16="http://schemas.microsoft.com/office/drawing/2014/main" id="{8AD46D1F-10CE-BB79-EC37-F00C30998967}"/>
              </a:ext>
            </a:extLst>
          </p:cNvPr>
          <p:cNvSpPr>
            <a:spLocks noGrp="1"/>
          </p:cNvSpPr>
          <p:nvPr>
            <p:ph type="hdr" sz="quarter"/>
          </p:nvPr>
        </p:nvSpPr>
        <p:spPr/>
        <p:txBody>
          <a:bodyPr/>
          <a:lstStyle/>
          <a:p>
            <a:r>
              <a:rPr lang="en-US" dirty="0"/>
              <a:t>TOPIC 3: MEDICATIONS, INHALERS, ACTION PLANS</a:t>
            </a:r>
          </a:p>
        </p:txBody>
      </p:sp>
    </p:spTree>
    <p:extLst>
      <p:ext uri="{BB962C8B-B14F-4D97-AF65-F5344CB8AC3E}">
        <p14:creationId xmlns:p14="http://schemas.microsoft.com/office/powerpoint/2010/main" val="79370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noAutofit/>
          </a:bodyPr>
          <a:lstStyle/>
          <a:p>
            <a:pPr lvl="1" algn="l"/>
            <a:r>
              <a:rPr lang="en-US" dirty="0"/>
              <a:t>Action Plans – Yarning Illustration 4</a:t>
            </a:r>
          </a:p>
          <a:p>
            <a:pPr algn="l">
              <a:spcBef>
                <a:spcPts val="600"/>
              </a:spcBef>
              <a:buNone/>
            </a:pPr>
            <a:r>
              <a:rPr lang="en-AU" sz="1100" dirty="0"/>
              <a:t>It is very important for a person living with COPD to have a </a:t>
            </a:r>
            <a:r>
              <a:rPr lang="en-AU" sz="1100" dirty="0">
                <a:hlinkClick r:id="rId3"/>
              </a:rPr>
              <a:t>COPD Action Plan</a:t>
            </a:r>
            <a:r>
              <a:rPr lang="en-AU" sz="1100" dirty="0"/>
              <a:t>, so they know what to do if they start to feel sick.</a:t>
            </a:r>
          </a:p>
          <a:p>
            <a:pPr algn="l">
              <a:spcBef>
                <a:spcPts val="600"/>
              </a:spcBef>
              <a:buNone/>
            </a:pPr>
            <a:r>
              <a:rPr lang="en-AU" sz="1100" dirty="0"/>
              <a:t>In the action plan is like traffic lights:</a:t>
            </a:r>
          </a:p>
          <a:p>
            <a:pPr marL="171450" indent="-171450" algn="l">
              <a:buFont typeface="Arial" panose="020B0604020202020204" pitchFamily="34" charset="0"/>
              <a:buChar char="•"/>
            </a:pPr>
            <a:r>
              <a:rPr lang="en-AU" sz="1100" dirty="0"/>
              <a:t>the Green section lists the medications that the person takes regularly</a:t>
            </a:r>
          </a:p>
          <a:p>
            <a:pPr marL="171450" indent="-171450" algn="l">
              <a:buFont typeface="Arial" panose="020B0604020202020204" pitchFamily="34" charset="0"/>
              <a:buChar char="•"/>
            </a:pPr>
            <a:r>
              <a:rPr lang="en-AU" sz="1100" dirty="0"/>
              <a:t>the Orange section lists the medications that a person would take if they start to feel a bit sick, such as finding it harder to breathe, more coughing etc. They should also make an appointment to see their doctor.</a:t>
            </a:r>
          </a:p>
          <a:p>
            <a:pPr marL="171450" indent="-171450" algn="l">
              <a:buFont typeface="Arial" panose="020B0604020202020204" pitchFamily="34" charset="0"/>
              <a:buChar char="•"/>
            </a:pPr>
            <a:r>
              <a:rPr lang="en-AU" sz="1100" dirty="0"/>
              <a:t>the Red section is when a person is feeling really sick, such as trouble breathing, chest pain. This is when they should call an ambulance – 000.</a:t>
            </a:r>
          </a:p>
          <a:p>
            <a:pPr algn="l">
              <a:spcBef>
                <a:spcPts val="600"/>
              </a:spcBef>
              <a:buNone/>
            </a:pPr>
            <a:r>
              <a:rPr lang="en-AU" sz="1100" dirty="0"/>
              <a:t>If the person does not have an Action Plan, organise an appointment with their doctor so they can develop an Action Plan together.</a:t>
            </a:r>
          </a:p>
        </p:txBody>
      </p:sp>
      <p:sp>
        <p:nvSpPr>
          <p:cNvPr id="4" name="Slide Number Placeholder 3"/>
          <p:cNvSpPr>
            <a:spLocks noGrp="1"/>
          </p:cNvSpPr>
          <p:nvPr>
            <p:ph type="sldNum" sz="quarter" idx="5"/>
          </p:nvPr>
        </p:nvSpPr>
        <p:spPr/>
        <p:txBody>
          <a:bodyPr/>
          <a:lstStyle/>
          <a:p>
            <a:fld id="{A4E9F699-9D60-7143-B801-D4CACFC1BAC4}" type="slidenum">
              <a:rPr lang="en-US" smtClean="0"/>
              <a:pPr/>
              <a:t>9</a:t>
            </a:fld>
            <a:endParaRPr lang="en-US"/>
          </a:p>
        </p:txBody>
      </p:sp>
      <p:sp>
        <p:nvSpPr>
          <p:cNvPr id="5" name="Header Placeholder 4">
            <a:extLst>
              <a:ext uri="{FF2B5EF4-FFF2-40B4-BE49-F238E27FC236}">
                <a16:creationId xmlns:a16="http://schemas.microsoft.com/office/drawing/2014/main" id="{E9705156-77ED-16AB-0E76-B27AC278B43E}"/>
              </a:ext>
            </a:extLst>
          </p:cNvPr>
          <p:cNvSpPr>
            <a:spLocks noGrp="1"/>
          </p:cNvSpPr>
          <p:nvPr>
            <p:ph type="hdr" sz="quarter"/>
          </p:nvPr>
        </p:nvSpPr>
        <p:spPr/>
        <p:txBody>
          <a:bodyPr/>
          <a:lstStyle/>
          <a:p>
            <a:r>
              <a:rPr lang="en-US" dirty="0"/>
              <a:t>TOPIC 3: MEDICATIONS, INHALERS, ACTION PLANS</a:t>
            </a:r>
          </a:p>
        </p:txBody>
      </p:sp>
    </p:spTree>
    <p:extLst>
      <p:ext uri="{BB962C8B-B14F-4D97-AF65-F5344CB8AC3E}">
        <p14:creationId xmlns:p14="http://schemas.microsoft.com/office/powerpoint/2010/main" val="3963648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89F0-5742-51C7-4CF6-71C28958E486}"/>
              </a:ext>
            </a:extLst>
          </p:cNvPr>
          <p:cNvSpPr>
            <a:spLocks noGrp="1"/>
          </p:cNvSpPr>
          <p:nvPr>
            <p:ph type="ctrTitle" hasCustomPrompt="1"/>
          </p:nvPr>
        </p:nvSpPr>
        <p:spPr>
          <a:xfrm>
            <a:off x="849746" y="2540000"/>
            <a:ext cx="9144000" cy="1293236"/>
          </a:xfrm>
        </p:spPr>
        <p:txBody>
          <a:bodyPr anchor="b"/>
          <a:lstStyle>
            <a:lvl1pPr algn="l">
              <a:defRPr sz="6000" b="1">
                <a:latin typeface="Century Gothic" panose="020B0502020202020204" pitchFamily="34" charset="0"/>
              </a:defRPr>
            </a:lvl1pPr>
          </a:lstStyle>
          <a:p>
            <a:r>
              <a:rPr lang="en-GB"/>
              <a:t>Title</a:t>
            </a:r>
            <a:endParaRPr lang="en-US"/>
          </a:p>
        </p:txBody>
      </p:sp>
      <p:sp>
        <p:nvSpPr>
          <p:cNvPr id="3" name="Subtitle 2">
            <a:extLst>
              <a:ext uri="{FF2B5EF4-FFF2-40B4-BE49-F238E27FC236}">
                <a16:creationId xmlns:a16="http://schemas.microsoft.com/office/drawing/2014/main" id="{D8CE951A-28D1-9BCD-A4A2-A2DD9B6D4D7D}"/>
              </a:ext>
            </a:extLst>
          </p:cNvPr>
          <p:cNvSpPr>
            <a:spLocks noGrp="1"/>
          </p:cNvSpPr>
          <p:nvPr>
            <p:ph type="subTitle" idx="1" hasCustomPrompt="1"/>
          </p:nvPr>
        </p:nvSpPr>
        <p:spPr>
          <a:xfrm>
            <a:off x="849746" y="3860659"/>
            <a:ext cx="9144000" cy="868359"/>
          </a:xfrm>
        </p:spPr>
        <p:txBody>
          <a:bodyPr>
            <a:normAutofit/>
          </a:bodyPr>
          <a:lstStyle>
            <a:lvl1pPr marL="0" indent="0" algn="l">
              <a:buNone/>
              <a:defRPr sz="3600">
                <a:solidFill>
                  <a:schemeClr val="accent3"/>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a:t>
            </a:r>
            <a:endParaRPr lang="en-US"/>
          </a:p>
        </p:txBody>
      </p:sp>
      <p:sp>
        <p:nvSpPr>
          <p:cNvPr id="14" name="Date Placeholder 13">
            <a:extLst>
              <a:ext uri="{FF2B5EF4-FFF2-40B4-BE49-F238E27FC236}">
                <a16:creationId xmlns:a16="http://schemas.microsoft.com/office/drawing/2014/main" id="{7A3D0817-5A23-7368-579A-F10D3E90190E}"/>
              </a:ext>
            </a:extLst>
          </p:cNvPr>
          <p:cNvSpPr>
            <a:spLocks noGrp="1"/>
          </p:cNvSpPr>
          <p:nvPr>
            <p:ph type="dt" sz="half" idx="10"/>
          </p:nvPr>
        </p:nvSpPr>
        <p:spPr>
          <a:xfrm>
            <a:off x="849746" y="5610946"/>
            <a:ext cx="2743200" cy="365125"/>
          </a:xfrm>
          <a:prstGeom prst="rect">
            <a:avLst/>
          </a:prstGeom>
        </p:spPr>
        <p:txBody>
          <a:bodyPr/>
          <a:lstStyle>
            <a:lvl1pPr>
              <a:defRPr sz="1800">
                <a:solidFill>
                  <a:schemeClr val="accent3"/>
                </a:solidFill>
                <a:latin typeface="Century Gothic" panose="020B0502020202020204" pitchFamily="34" charset="0"/>
              </a:defRPr>
            </a:lvl1pPr>
          </a:lstStyle>
          <a:p>
            <a:fld id="{6219F79B-B1F5-6248-8B9D-296027172E70}" type="datetimeFigureOut">
              <a:rPr lang="en-US" smtClean="0"/>
              <a:pPr/>
              <a:t>7/13/2026</a:t>
            </a:fld>
            <a:endParaRPr lang="en-US" sz="1800"/>
          </a:p>
        </p:txBody>
      </p:sp>
    </p:spTree>
    <p:extLst>
      <p:ext uri="{BB962C8B-B14F-4D97-AF65-F5344CB8AC3E}">
        <p14:creationId xmlns:p14="http://schemas.microsoft.com/office/powerpoint/2010/main" val="419614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A29E-4831-08FE-8417-7060645FEBFA}"/>
              </a:ext>
            </a:extLst>
          </p:cNvPr>
          <p:cNvSpPr>
            <a:spLocks noGrp="1"/>
          </p:cNvSpPr>
          <p:nvPr>
            <p:ph type="title"/>
          </p:nvPr>
        </p:nvSpPr>
        <p:spPr>
          <a:xfrm>
            <a:off x="838200" y="800104"/>
            <a:ext cx="10515600" cy="800099"/>
          </a:xfrm>
        </p:spPr>
        <p:txBody>
          <a:bodyPr>
            <a:normAutofit/>
          </a:bodyPr>
          <a:lstStyle>
            <a:lvl1pPr>
              <a:defRPr sz="4000" b="1">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35E1343A-3A57-9544-B728-0C446AE9D123}"/>
              </a:ext>
            </a:extLst>
          </p:cNvPr>
          <p:cNvSpPr>
            <a:spLocks noGrp="1"/>
          </p:cNvSpPr>
          <p:nvPr>
            <p:ph type="body" sz="quarter" idx="10" hasCustomPrompt="1"/>
          </p:nvPr>
        </p:nvSpPr>
        <p:spPr>
          <a:xfrm>
            <a:off x="838200" y="1657347"/>
            <a:ext cx="10515600" cy="419095"/>
          </a:xfrm>
        </p:spPr>
        <p:txBody>
          <a:bodyPr>
            <a:normAutofit/>
          </a:bodyPr>
          <a:lstStyle>
            <a:lvl1pPr>
              <a:buNone/>
              <a:defRPr sz="24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a:t>Add subheading placeholder in heading 2 style</a:t>
            </a:r>
            <a:endParaRPr lang="en-US"/>
          </a:p>
        </p:txBody>
      </p:sp>
      <p:sp>
        <p:nvSpPr>
          <p:cNvPr id="14" name="Text Placeholder 13">
            <a:extLst>
              <a:ext uri="{FF2B5EF4-FFF2-40B4-BE49-F238E27FC236}">
                <a16:creationId xmlns:a16="http://schemas.microsoft.com/office/drawing/2014/main" id="{66A55FDB-D497-5B0C-9E3E-FB64276E0906}"/>
              </a:ext>
            </a:extLst>
          </p:cNvPr>
          <p:cNvSpPr>
            <a:spLocks noGrp="1"/>
          </p:cNvSpPr>
          <p:nvPr>
            <p:ph type="body" sz="quarter" idx="11" hasCustomPrompt="1"/>
          </p:nvPr>
        </p:nvSpPr>
        <p:spPr>
          <a:xfrm>
            <a:off x="838199" y="2771775"/>
            <a:ext cx="1604963" cy="655083"/>
          </a:xfrm>
        </p:spPr>
        <p:txBody>
          <a:bodyPr>
            <a:normAutofit/>
          </a:bodyPr>
          <a:lstStyle>
            <a:lvl1pPr marL="0" indent="0">
              <a:spcAft>
                <a:spcPts val="1200"/>
              </a:spcAft>
              <a:buFont typeface="Arial" panose="020B0604020202020204" pitchFamily="34" charset="0"/>
              <a:buNone/>
              <a:defRPr sz="1600" b="1">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a:t>Label placeholder</a:t>
            </a:r>
          </a:p>
        </p:txBody>
      </p:sp>
      <p:cxnSp>
        <p:nvCxnSpPr>
          <p:cNvPr id="8" name="Straight Connector 7">
            <a:extLst>
              <a:ext uri="{FF2B5EF4-FFF2-40B4-BE49-F238E27FC236}">
                <a16:creationId xmlns:a16="http://schemas.microsoft.com/office/drawing/2014/main" id="{12A518F7-3D64-AF63-CF1C-C9A325612CEB}"/>
              </a:ext>
            </a:extLst>
          </p:cNvPr>
          <p:cNvCxnSpPr>
            <a:cxnSpLocks/>
          </p:cNvCxnSpPr>
          <p:nvPr userDrawn="1"/>
        </p:nvCxnSpPr>
        <p:spPr>
          <a:xfrm>
            <a:off x="-100013" y="3570857"/>
            <a:ext cx="12292013"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08DE288C-42A5-81AB-52DB-96C2DC66E73E}"/>
              </a:ext>
            </a:extLst>
          </p:cNvPr>
          <p:cNvSpPr>
            <a:spLocks noChangeAspect="1"/>
          </p:cNvSpPr>
          <p:nvPr userDrawn="1"/>
        </p:nvSpPr>
        <p:spPr>
          <a:xfrm>
            <a:off x="978190" y="3426857"/>
            <a:ext cx="288000" cy="288000"/>
          </a:xfrm>
          <a:prstGeom prst="ellipse">
            <a:avLst/>
          </a:prstGeom>
          <a:solidFill>
            <a:schemeClr val="tx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3">
            <a:extLst>
              <a:ext uri="{FF2B5EF4-FFF2-40B4-BE49-F238E27FC236}">
                <a16:creationId xmlns:a16="http://schemas.microsoft.com/office/drawing/2014/main" id="{D45A3425-E39D-EEE5-541A-8AC8A6056409}"/>
              </a:ext>
            </a:extLst>
          </p:cNvPr>
          <p:cNvSpPr>
            <a:spLocks noGrp="1"/>
          </p:cNvSpPr>
          <p:nvPr>
            <p:ph type="body" sz="quarter" idx="12" hasCustomPrompt="1"/>
          </p:nvPr>
        </p:nvSpPr>
        <p:spPr>
          <a:xfrm>
            <a:off x="838199" y="3886200"/>
            <a:ext cx="1704976" cy="2028822"/>
          </a:xfrm>
        </p:spPr>
        <p:txBody>
          <a:bodyPr>
            <a:normAutofit/>
          </a:bodyPr>
          <a:lstStyle>
            <a:lvl1pPr marL="0" indent="0">
              <a:spcAft>
                <a:spcPts val="1200"/>
              </a:spcAft>
              <a:buFont typeface="Arial" panose="020B0604020202020204" pitchFamily="34" charset="0"/>
              <a:buNone/>
              <a:defRPr sz="1600" b="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err="1"/>
              <a:t>Aperist</a:t>
            </a:r>
            <a:r>
              <a:rPr lang="en-GB"/>
              <a:t> </a:t>
            </a:r>
            <a:r>
              <a:rPr lang="en-GB" err="1"/>
              <a:t>ut</a:t>
            </a:r>
            <a:r>
              <a:rPr lang="en-GB"/>
              <a:t> </a:t>
            </a:r>
            <a:r>
              <a:rPr lang="en-GB" err="1"/>
              <a:t>quass</a:t>
            </a:r>
            <a:r>
              <a:rPr lang="en-GB"/>
              <a:t> </a:t>
            </a:r>
            <a:r>
              <a:rPr lang="en-GB" err="1"/>
              <a:t>mus</a:t>
            </a:r>
            <a:r>
              <a:rPr lang="en-GB"/>
              <a:t> </a:t>
            </a:r>
            <a:r>
              <a:rPr lang="en-GB" err="1"/>
              <a:t>molorum</a:t>
            </a:r>
            <a:r>
              <a:rPr lang="en-GB"/>
              <a:t> </a:t>
            </a:r>
            <a:r>
              <a:rPr lang="en-GB" err="1"/>
              <a:t>exeris</a:t>
            </a:r>
            <a:r>
              <a:rPr lang="en-GB"/>
              <a:t> </a:t>
            </a:r>
            <a:r>
              <a:rPr lang="en-GB" err="1"/>
              <a:t>poratur</a:t>
            </a:r>
            <a:r>
              <a:rPr lang="en-GB"/>
              <a:t> </a:t>
            </a:r>
            <a:r>
              <a:rPr lang="en-GB" err="1"/>
              <a:t>aliquos</a:t>
            </a:r>
            <a:r>
              <a:rPr lang="en-GB"/>
              <a:t> </a:t>
            </a:r>
            <a:r>
              <a:rPr lang="en-GB" err="1"/>
              <a:t>evellab</a:t>
            </a:r>
            <a:r>
              <a:rPr lang="en-GB"/>
              <a:t> </a:t>
            </a:r>
            <a:r>
              <a:rPr lang="en-GB" err="1"/>
              <a:t>oribus</a:t>
            </a:r>
            <a:r>
              <a:rPr lang="en-GB"/>
              <a:t>, </a:t>
            </a:r>
            <a:r>
              <a:rPr lang="en-GB" err="1"/>
              <a:t>ipieneducius</a:t>
            </a:r>
            <a:r>
              <a:rPr lang="en-GB"/>
              <a:t> </a:t>
            </a:r>
            <a:r>
              <a:rPr lang="en-GB" err="1"/>
              <a:t>que</a:t>
            </a:r>
            <a:r>
              <a:rPr lang="en-GB"/>
              <a:t> simi, </a:t>
            </a:r>
            <a:r>
              <a:rPr lang="en-GB" err="1"/>
              <a:t>incilignnam</a:t>
            </a:r>
            <a:r>
              <a:rPr lang="en-GB"/>
              <a:t> est, </a:t>
            </a:r>
            <a:r>
              <a:rPr lang="en-GB" err="1"/>
              <a:t>audant</a:t>
            </a:r>
            <a:r>
              <a:rPr lang="en-GB"/>
              <a:t>.</a:t>
            </a:r>
          </a:p>
        </p:txBody>
      </p:sp>
      <p:sp>
        <p:nvSpPr>
          <p:cNvPr id="20" name="Text Placeholder 13">
            <a:extLst>
              <a:ext uri="{FF2B5EF4-FFF2-40B4-BE49-F238E27FC236}">
                <a16:creationId xmlns:a16="http://schemas.microsoft.com/office/drawing/2014/main" id="{EB5D8455-3CA3-9919-D55E-D7FCA0C90C4F}"/>
              </a:ext>
            </a:extLst>
          </p:cNvPr>
          <p:cNvSpPr>
            <a:spLocks noGrp="1"/>
          </p:cNvSpPr>
          <p:nvPr>
            <p:ph type="body" sz="quarter" idx="13" hasCustomPrompt="1"/>
          </p:nvPr>
        </p:nvSpPr>
        <p:spPr>
          <a:xfrm>
            <a:off x="2981324" y="2771775"/>
            <a:ext cx="1604963" cy="655083"/>
          </a:xfrm>
        </p:spPr>
        <p:txBody>
          <a:bodyPr>
            <a:normAutofit/>
          </a:bodyPr>
          <a:lstStyle>
            <a:lvl1pPr marL="0" indent="0">
              <a:spcAft>
                <a:spcPts val="1200"/>
              </a:spcAft>
              <a:buFont typeface="Arial" panose="020B0604020202020204" pitchFamily="34" charset="0"/>
              <a:buNone/>
              <a:defRPr sz="1600" b="1">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a:t>Label placeholder</a:t>
            </a:r>
          </a:p>
        </p:txBody>
      </p:sp>
      <p:sp>
        <p:nvSpPr>
          <p:cNvPr id="21" name="Oval 20">
            <a:extLst>
              <a:ext uri="{FF2B5EF4-FFF2-40B4-BE49-F238E27FC236}">
                <a16:creationId xmlns:a16="http://schemas.microsoft.com/office/drawing/2014/main" id="{4A386772-8426-1002-D970-76D133A9D431}"/>
              </a:ext>
            </a:extLst>
          </p:cNvPr>
          <p:cNvSpPr>
            <a:spLocks noChangeAspect="1"/>
          </p:cNvSpPr>
          <p:nvPr userDrawn="1"/>
        </p:nvSpPr>
        <p:spPr>
          <a:xfrm>
            <a:off x="3121315" y="3426857"/>
            <a:ext cx="288000" cy="288000"/>
          </a:xfrm>
          <a:prstGeom prst="ellipse">
            <a:avLst/>
          </a:prstGeom>
          <a:solidFill>
            <a:schemeClr val="tx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3">
            <a:extLst>
              <a:ext uri="{FF2B5EF4-FFF2-40B4-BE49-F238E27FC236}">
                <a16:creationId xmlns:a16="http://schemas.microsoft.com/office/drawing/2014/main" id="{514A205C-3534-29AD-81D8-2876B108636C}"/>
              </a:ext>
            </a:extLst>
          </p:cNvPr>
          <p:cNvSpPr>
            <a:spLocks noGrp="1"/>
          </p:cNvSpPr>
          <p:nvPr>
            <p:ph type="body" sz="quarter" idx="14" hasCustomPrompt="1"/>
          </p:nvPr>
        </p:nvSpPr>
        <p:spPr>
          <a:xfrm>
            <a:off x="2981324" y="3886200"/>
            <a:ext cx="1704976" cy="2028822"/>
          </a:xfrm>
        </p:spPr>
        <p:txBody>
          <a:bodyPr>
            <a:normAutofit/>
          </a:bodyPr>
          <a:lstStyle>
            <a:lvl1pPr marL="0" indent="0">
              <a:spcAft>
                <a:spcPts val="1200"/>
              </a:spcAft>
              <a:buFont typeface="Arial" panose="020B0604020202020204" pitchFamily="34" charset="0"/>
              <a:buNone/>
              <a:defRPr sz="1600" b="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err="1"/>
              <a:t>Aperist</a:t>
            </a:r>
            <a:r>
              <a:rPr lang="en-GB"/>
              <a:t> </a:t>
            </a:r>
            <a:r>
              <a:rPr lang="en-GB" err="1"/>
              <a:t>ut</a:t>
            </a:r>
            <a:r>
              <a:rPr lang="en-GB"/>
              <a:t> </a:t>
            </a:r>
            <a:r>
              <a:rPr lang="en-GB" err="1"/>
              <a:t>quass</a:t>
            </a:r>
            <a:r>
              <a:rPr lang="en-GB"/>
              <a:t> </a:t>
            </a:r>
            <a:r>
              <a:rPr lang="en-GB" err="1"/>
              <a:t>mus</a:t>
            </a:r>
            <a:r>
              <a:rPr lang="en-GB"/>
              <a:t> </a:t>
            </a:r>
            <a:r>
              <a:rPr lang="en-GB" err="1"/>
              <a:t>molorum</a:t>
            </a:r>
            <a:r>
              <a:rPr lang="en-GB"/>
              <a:t> </a:t>
            </a:r>
            <a:r>
              <a:rPr lang="en-GB" err="1"/>
              <a:t>exeris</a:t>
            </a:r>
            <a:r>
              <a:rPr lang="en-GB"/>
              <a:t> </a:t>
            </a:r>
            <a:r>
              <a:rPr lang="en-GB" err="1"/>
              <a:t>poratur</a:t>
            </a:r>
            <a:r>
              <a:rPr lang="en-GB"/>
              <a:t> </a:t>
            </a:r>
            <a:r>
              <a:rPr lang="en-GB" err="1"/>
              <a:t>aliquos</a:t>
            </a:r>
            <a:r>
              <a:rPr lang="en-GB"/>
              <a:t> </a:t>
            </a:r>
            <a:r>
              <a:rPr lang="en-GB" err="1"/>
              <a:t>evellab</a:t>
            </a:r>
            <a:r>
              <a:rPr lang="en-GB"/>
              <a:t> </a:t>
            </a:r>
            <a:r>
              <a:rPr lang="en-GB" err="1"/>
              <a:t>oribus</a:t>
            </a:r>
            <a:r>
              <a:rPr lang="en-GB"/>
              <a:t>, </a:t>
            </a:r>
            <a:r>
              <a:rPr lang="en-GB" err="1"/>
              <a:t>ipieneducius</a:t>
            </a:r>
            <a:r>
              <a:rPr lang="en-GB"/>
              <a:t> </a:t>
            </a:r>
            <a:r>
              <a:rPr lang="en-GB" err="1"/>
              <a:t>que</a:t>
            </a:r>
            <a:r>
              <a:rPr lang="en-GB"/>
              <a:t> simi, </a:t>
            </a:r>
            <a:r>
              <a:rPr lang="en-GB" err="1"/>
              <a:t>incilignnam</a:t>
            </a:r>
            <a:r>
              <a:rPr lang="en-GB"/>
              <a:t> est, </a:t>
            </a:r>
            <a:r>
              <a:rPr lang="en-GB" err="1"/>
              <a:t>audant</a:t>
            </a:r>
            <a:r>
              <a:rPr lang="en-GB"/>
              <a:t>.</a:t>
            </a:r>
          </a:p>
        </p:txBody>
      </p:sp>
      <p:sp>
        <p:nvSpPr>
          <p:cNvPr id="23" name="Text Placeholder 13">
            <a:extLst>
              <a:ext uri="{FF2B5EF4-FFF2-40B4-BE49-F238E27FC236}">
                <a16:creationId xmlns:a16="http://schemas.microsoft.com/office/drawing/2014/main" id="{61FECCA0-0F00-2920-1A06-6ECF30F11AB2}"/>
              </a:ext>
            </a:extLst>
          </p:cNvPr>
          <p:cNvSpPr>
            <a:spLocks noGrp="1"/>
          </p:cNvSpPr>
          <p:nvPr>
            <p:ph type="body" sz="quarter" idx="15" hasCustomPrompt="1"/>
          </p:nvPr>
        </p:nvSpPr>
        <p:spPr>
          <a:xfrm>
            <a:off x="5124449" y="2771775"/>
            <a:ext cx="1604963" cy="655083"/>
          </a:xfrm>
        </p:spPr>
        <p:txBody>
          <a:bodyPr>
            <a:normAutofit/>
          </a:bodyPr>
          <a:lstStyle>
            <a:lvl1pPr marL="0" indent="0">
              <a:spcAft>
                <a:spcPts val="1200"/>
              </a:spcAft>
              <a:buFont typeface="Arial" panose="020B0604020202020204" pitchFamily="34" charset="0"/>
              <a:buNone/>
              <a:defRPr sz="1600" b="1">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a:t>Label placeholder</a:t>
            </a:r>
          </a:p>
        </p:txBody>
      </p:sp>
      <p:sp>
        <p:nvSpPr>
          <p:cNvPr id="24" name="Oval 23">
            <a:extLst>
              <a:ext uri="{FF2B5EF4-FFF2-40B4-BE49-F238E27FC236}">
                <a16:creationId xmlns:a16="http://schemas.microsoft.com/office/drawing/2014/main" id="{37801AC9-2712-2859-8301-B05B884F7FA1}"/>
              </a:ext>
            </a:extLst>
          </p:cNvPr>
          <p:cNvSpPr>
            <a:spLocks noChangeAspect="1"/>
          </p:cNvSpPr>
          <p:nvPr userDrawn="1"/>
        </p:nvSpPr>
        <p:spPr>
          <a:xfrm>
            <a:off x="5264440" y="3426857"/>
            <a:ext cx="288000" cy="288000"/>
          </a:xfrm>
          <a:prstGeom prst="ellipse">
            <a:avLst/>
          </a:prstGeom>
          <a:solidFill>
            <a:schemeClr val="tx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3">
            <a:extLst>
              <a:ext uri="{FF2B5EF4-FFF2-40B4-BE49-F238E27FC236}">
                <a16:creationId xmlns:a16="http://schemas.microsoft.com/office/drawing/2014/main" id="{63F999D8-4682-4419-F0FE-4001FB178ECB}"/>
              </a:ext>
            </a:extLst>
          </p:cNvPr>
          <p:cNvSpPr>
            <a:spLocks noGrp="1"/>
          </p:cNvSpPr>
          <p:nvPr>
            <p:ph type="body" sz="quarter" idx="16" hasCustomPrompt="1"/>
          </p:nvPr>
        </p:nvSpPr>
        <p:spPr>
          <a:xfrm>
            <a:off x="5124449" y="3886200"/>
            <a:ext cx="1704976" cy="2028822"/>
          </a:xfrm>
        </p:spPr>
        <p:txBody>
          <a:bodyPr>
            <a:normAutofit/>
          </a:bodyPr>
          <a:lstStyle>
            <a:lvl1pPr marL="0" indent="0">
              <a:spcAft>
                <a:spcPts val="1200"/>
              </a:spcAft>
              <a:buFont typeface="Arial" panose="020B0604020202020204" pitchFamily="34" charset="0"/>
              <a:buNone/>
              <a:defRPr sz="1600" b="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err="1"/>
              <a:t>Aperist</a:t>
            </a:r>
            <a:r>
              <a:rPr lang="en-GB"/>
              <a:t> </a:t>
            </a:r>
            <a:r>
              <a:rPr lang="en-GB" err="1"/>
              <a:t>ut</a:t>
            </a:r>
            <a:r>
              <a:rPr lang="en-GB"/>
              <a:t> </a:t>
            </a:r>
            <a:r>
              <a:rPr lang="en-GB" err="1"/>
              <a:t>quass</a:t>
            </a:r>
            <a:r>
              <a:rPr lang="en-GB"/>
              <a:t> </a:t>
            </a:r>
            <a:r>
              <a:rPr lang="en-GB" err="1"/>
              <a:t>mus</a:t>
            </a:r>
            <a:r>
              <a:rPr lang="en-GB"/>
              <a:t> </a:t>
            </a:r>
            <a:r>
              <a:rPr lang="en-GB" err="1"/>
              <a:t>molorum</a:t>
            </a:r>
            <a:r>
              <a:rPr lang="en-GB"/>
              <a:t> </a:t>
            </a:r>
            <a:r>
              <a:rPr lang="en-GB" err="1"/>
              <a:t>exeris</a:t>
            </a:r>
            <a:r>
              <a:rPr lang="en-GB"/>
              <a:t> </a:t>
            </a:r>
            <a:r>
              <a:rPr lang="en-GB" err="1"/>
              <a:t>poratur</a:t>
            </a:r>
            <a:r>
              <a:rPr lang="en-GB"/>
              <a:t> </a:t>
            </a:r>
            <a:r>
              <a:rPr lang="en-GB" err="1"/>
              <a:t>aliquos</a:t>
            </a:r>
            <a:r>
              <a:rPr lang="en-GB"/>
              <a:t> </a:t>
            </a:r>
            <a:r>
              <a:rPr lang="en-GB" err="1"/>
              <a:t>evellab</a:t>
            </a:r>
            <a:r>
              <a:rPr lang="en-GB"/>
              <a:t> </a:t>
            </a:r>
            <a:r>
              <a:rPr lang="en-GB" err="1"/>
              <a:t>oribus</a:t>
            </a:r>
            <a:r>
              <a:rPr lang="en-GB"/>
              <a:t>, </a:t>
            </a:r>
            <a:r>
              <a:rPr lang="en-GB" err="1"/>
              <a:t>ipieneducius</a:t>
            </a:r>
            <a:r>
              <a:rPr lang="en-GB"/>
              <a:t> </a:t>
            </a:r>
            <a:r>
              <a:rPr lang="en-GB" err="1"/>
              <a:t>que</a:t>
            </a:r>
            <a:r>
              <a:rPr lang="en-GB"/>
              <a:t> simi, </a:t>
            </a:r>
            <a:r>
              <a:rPr lang="en-GB" err="1"/>
              <a:t>incilignnam</a:t>
            </a:r>
            <a:r>
              <a:rPr lang="en-GB"/>
              <a:t> est, </a:t>
            </a:r>
            <a:r>
              <a:rPr lang="en-GB" err="1"/>
              <a:t>audant</a:t>
            </a:r>
            <a:r>
              <a:rPr lang="en-GB"/>
              <a:t>.</a:t>
            </a:r>
          </a:p>
        </p:txBody>
      </p:sp>
      <p:sp>
        <p:nvSpPr>
          <p:cNvPr id="26" name="Text Placeholder 13">
            <a:extLst>
              <a:ext uri="{FF2B5EF4-FFF2-40B4-BE49-F238E27FC236}">
                <a16:creationId xmlns:a16="http://schemas.microsoft.com/office/drawing/2014/main" id="{AC5B81C8-C179-0AE7-B1A4-923EBBC783FD}"/>
              </a:ext>
            </a:extLst>
          </p:cNvPr>
          <p:cNvSpPr>
            <a:spLocks noGrp="1"/>
          </p:cNvSpPr>
          <p:nvPr>
            <p:ph type="body" sz="quarter" idx="17" hasCustomPrompt="1"/>
          </p:nvPr>
        </p:nvSpPr>
        <p:spPr>
          <a:xfrm>
            <a:off x="7267574" y="2771775"/>
            <a:ext cx="1604963" cy="655083"/>
          </a:xfrm>
        </p:spPr>
        <p:txBody>
          <a:bodyPr>
            <a:normAutofit/>
          </a:bodyPr>
          <a:lstStyle>
            <a:lvl1pPr marL="0" indent="0">
              <a:spcAft>
                <a:spcPts val="1200"/>
              </a:spcAft>
              <a:buFont typeface="Arial" panose="020B0604020202020204" pitchFamily="34" charset="0"/>
              <a:buNone/>
              <a:defRPr sz="1600" b="1">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a:t>Label placeholder</a:t>
            </a:r>
          </a:p>
        </p:txBody>
      </p:sp>
      <p:sp>
        <p:nvSpPr>
          <p:cNvPr id="27" name="Oval 26">
            <a:extLst>
              <a:ext uri="{FF2B5EF4-FFF2-40B4-BE49-F238E27FC236}">
                <a16:creationId xmlns:a16="http://schemas.microsoft.com/office/drawing/2014/main" id="{6FDEB45E-0B88-A6F3-55FB-F80F14B0B5EE}"/>
              </a:ext>
            </a:extLst>
          </p:cNvPr>
          <p:cNvSpPr>
            <a:spLocks noChangeAspect="1"/>
          </p:cNvSpPr>
          <p:nvPr userDrawn="1"/>
        </p:nvSpPr>
        <p:spPr>
          <a:xfrm>
            <a:off x="7407565" y="3426857"/>
            <a:ext cx="288000" cy="288000"/>
          </a:xfrm>
          <a:prstGeom prst="ellipse">
            <a:avLst/>
          </a:prstGeom>
          <a:solidFill>
            <a:schemeClr val="tx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84D4CC9C-0807-6FB7-6288-4B0F87487C6D}"/>
              </a:ext>
            </a:extLst>
          </p:cNvPr>
          <p:cNvSpPr>
            <a:spLocks noGrp="1"/>
          </p:cNvSpPr>
          <p:nvPr>
            <p:ph type="body" sz="quarter" idx="18" hasCustomPrompt="1"/>
          </p:nvPr>
        </p:nvSpPr>
        <p:spPr>
          <a:xfrm>
            <a:off x="7267574" y="3886200"/>
            <a:ext cx="1704976" cy="2028822"/>
          </a:xfrm>
        </p:spPr>
        <p:txBody>
          <a:bodyPr>
            <a:normAutofit/>
          </a:bodyPr>
          <a:lstStyle>
            <a:lvl1pPr marL="0" indent="0">
              <a:spcAft>
                <a:spcPts val="1200"/>
              </a:spcAft>
              <a:buFont typeface="Arial" panose="020B0604020202020204" pitchFamily="34" charset="0"/>
              <a:buNone/>
              <a:defRPr sz="1600" b="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err="1"/>
              <a:t>Aperist</a:t>
            </a:r>
            <a:r>
              <a:rPr lang="en-GB"/>
              <a:t> </a:t>
            </a:r>
            <a:r>
              <a:rPr lang="en-GB" err="1"/>
              <a:t>ut</a:t>
            </a:r>
            <a:r>
              <a:rPr lang="en-GB"/>
              <a:t> </a:t>
            </a:r>
            <a:r>
              <a:rPr lang="en-GB" err="1"/>
              <a:t>quass</a:t>
            </a:r>
            <a:r>
              <a:rPr lang="en-GB"/>
              <a:t> </a:t>
            </a:r>
            <a:r>
              <a:rPr lang="en-GB" err="1"/>
              <a:t>mus</a:t>
            </a:r>
            <a:r>
              <a:rPr lang="en-GB"/>
              <a:t> </a:t>
            </a:r>
            <a:r>
              <a:rPr lang="en-GB" err="1"/>
              <a:t>molorum</a:t>
            </a:r>
            <a:r>
              <a:rPr lang="en-GB"/>
              <a:t> </a:t>
            </a:r>
            <a:r>
              <a:rPr lang="en-GB" err="1"/>
              <a:t>exeris</a:t>
            </a:r>
            <a:r>
              <a:rPr lang="en-GB"/>
              <a:t> </a:t>
            </a:r>
            <a:r>
              <a:rPr lang="en-GB" err="1"/>
              <a:t>poratur</a:t>
            </a:r>
            <a:r>
              <a:rPr lang="en-GB"/>
              <a:t> </a:t>
            </a:r>
            <a:r>
              <a:rPr lang="en-GB" err="1"/>
              <a:t>aliquos</a:t>
            </a:r>
            <a:r>
              <a:rPr lang="en-GB"/>
              <a:t> </a:t>
            </a:r>
            <a:r>
              <a:rPr lang="en-GB" err="1"/>
              <a:t>evellab</a:t>
            </a:r>
            <a:r>
              <a:rPr lang="en-GB"/>
              <a:t> </a:t>
            </a:r>
            <a:r>
              <a:rPr lang="en-GB" err="1"/>
              <a:t>oribus</a:t>
            </a:r>
            <a:r>
              <a:rPr lang="en-GB"/>
              <a:t>, </a:t>
            </a:r>
            <a:r>
              <a:rPr lang="en-GB" err="1"/>
              <a:t>ipieneducius</a:t>
            </a:r>
            <a:r>
              <a:rPr lang="en-GB"/>
              <a:t> </a:t>
            </a:r>
            <a:r>
              <a:rPr lang="en-GB" err="1"/>
              <a:t>que</a:t>
            </a:r>
            <a:r>
              <a:rPr lang="en-GB"/>
              <a:t> simi, </a:t>
            </a:r>
            <a:r>
              <a:rPr lang="en-GB" err="1"/>
              <a:t>incilignnam</a:t>
            </a:r>
            <a:r>
              <a:rPr lang="en-GB"/>
              <a:t> est, </a:t>
            </a:r>
            <a:r>
              <a:rPr lang="en-GB" err="1"/>
              <a:t>audant</a:t>
            </a:r>
            <a:r>
              <a:rPr lang="en-GB"/>
              <a:t>.</a:t>
            </a:r>
          </a:p>
        </p:txBody>
      </p:sp>
      <p:sp>
        <p:nvSpPr>
          <p:cNvPr id="29" name="Text Placeholder 13">
            <a:extLst>
              <a:ext uri="{FF2B5EF4-FFF2-40B4-BE49-F238E27FC236}">
                <a16:creationId xmlns:a16="http://schemas.microsoft.com/office/drawing/2014/main" id="{9C1C07CF-DEB6-04F3-F122-030AEA1FB88D}"/>
              </a:ext>
            </a:extLst>
          </p:cNvPr>
          <p:cNvSpPr>
            <a:spLocks noGrp="1"/>
          </p:cNvSpPr>
          <p:nvPr>
            <p:ph type="body" sz="quarter" idx="19" hasCustomPrompt="1"/>
          </p:nvPr>
        </p:nvSpPr>
        <p:spPr>
          <a:xfrm>
            <a:off x="9410699" y="2771775"/>
            <a:ext cx="1604963" cy="655083"/>
          </a:xfrm>
        </p:spPr>
        <p:txBody>
          <a:bodyPr>
            <a:normAutofit/>
          </a:bodyPr>
          <a:lstStyle>
            <a:lvl1pPr marL="0" indent="0">
              <a:spcAft>
                <a:spcPts val="1200"/>
              </a:spcAft>
              <a:buFont typeface="Arial" panose="020B0604020202020204" pitchFamily="34" charset="0"/>
              <a:buNone/>
              <a:defRPr sz="1600" b="1">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a:t>Label placeholder</a:t>
            </a:r>
          </a:p>
        </p:txBody>
      </p:sp>
      <p:sp>
        <p:nvSpPr>
          <p:cNvPr id="30" name="Oval 29">
            <a:extLst>
              <a:ext uri="{FF2B5EF4-FFF2-40B4-BE49-F238E27FC236}">
                <a16:creationId xmlns:a16="http://schemas.microsoft.com/office/drawing/2014/main" id="{9483D256-9F61-68BB-3023-79131210DDAA}"/>
              </a:ext>
            </a:extLst>
          </p:cNvPr>
          <p:cNvSpPr>
            <a:spLocks noChangeAspect="1"/>
          </p:cNvSpPr>
          <p:nvPr userDrawn="1"/>
        </p:nvSpPr>
        <p:spPr>
          <a:xfrm>
            <a:off x="9550690" y="3426857"/>
            <a:ext cx="288000" cy="288000"/>
          </a:xfrm>
          <a:prstGeom prst="ellipse">
            <a:avLst/>
          </a:prstGeom>
          <a:solidFill>
            <a:schemeClr val="tx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3">
            <a:extLst>
              <a:ext uri="{FF2B5EF4-FFF2-40B4-BE49-F238E27FC236}">
                <a16:creationId xmlns:a16="http://schemas.microsoft.com/office/drawing/2014/main" id="{3F008F91-B082-ED2B-F156-5BBBD516FFF8}"/>
              </a:ext>
            </a:extLst>
          </p:cNvPr>
          <p:cNvSpPr>
            <a:spLocks noGrp="1"/>
          </p:cNvSpPr>
          <p:nvPr>
            <p:ph type="body" sz="quarter" idx="20" hasCustomPrompt="1"/>
          </p:nvPr>
        </p:nvSpPr>
        <p:spPr>
          <a:xfrm>
            <a:off x="9410699" y="3886200"/>
            <a:ext cx="1704976" cy="2028822"/>
          </a:xfrm>
        </p:spPr>
        <p:txBody>
          <a:bodyPr>
            <a:normAutofit/>
          </a:bodyPr>
          <a:lstStyle>
            <a:lvl1pPr marL="0" indent="0">
              <a:spcAft>
                <a:spcPts val="1200"/>
              </a:spcAft>
              <a:buFont typeface="Arial" panose="020B0604020202020204" pitchFamily="34" charset="0"/>
              <a:buNone/>
              <a:defRPr sz="1600" b="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GB" err="1"/>
              <a:t>Aperist</a:t>
            </a:r>
            <a:r>
              <a:rPr lang="en-GB"/>
              <a:t> </a:t>
            </a:r>
            <a:r>
              <a:rPr lang="en-GB" err="1"/>
              <a:t>ut</a:t>
            </a:r>
            <a:r>
              <a:rPr lang="en-GB"/>
              <a:t> </a:t>
            </a:r>
            <a:r>
              <a:rPr lang="en-GB" err="1"/>
              <a:t>quass</a:t>
            </a:r>
            <a:r>
              <a:rPr lang="en-GB"/>
              <a:t> </a:t>
            </a:r>
            <a:r>
              <a:rPr lang="en-GB" err="1"/>
              <a:t>mus</a:t>
            </a:r>
            <a:r>
              <a:rPr lang="en-GB"/>
              <a:t> </a:t>
            </a:r>
            <a:r>
              <a:rPr lang="en-GB" err="1"/>
              <a:t>molorum</a:t>
            </a:r>
            <a:r>
              <a:rPr lang="en-GB"/>
              <a:t> </a:t>
            </a:r>
            <a:r>
              <a:rPr lang="en-GB" err="1"/>
              <a:t>exeris</a:t>
            </a:r>
            <a:r>
              <a:rPr lang="en-GB"/>
              <a:t> </a:t>
            </a:r>
            <a:r>
              <a:rPr lang="en-GB" err="1"/>
              <a:t>poratur</a:t>
            </a:r>
            <a:r>
              <a:rPr lang="en-GB"/>
              <a:t> </a:t>
            </a:r>
            <a:r>
              <a:rPr lang="en-GB" err="1"/>
              <a:t>aliquos</a:t>
            </a:r>
            <a:r>
              <a:rPr lang="en-GB"/>
              <a:t> </a:t>
            </a:r>
            <a:r>
              <a:rPr lang="en-GB" err="1"/>
              <a:t>evellab</a:t>
            </a:r>
            <a:r>
              <a:rPr lang="en-GB"/>
              <a:t> </a:t>
            </a:r>
            <a:r>
              <a:rPr lang="en-GB" err="1"/>
              <a:t>oribus</a:t>
            </a:r>
            <a:r>
              <a:rPr lang="en-GB"/>
              <a:t>, </a:t>
            </a:r>
            <a:r>
              <a:rPr lang="en-GB" err="1"/>
              <a:t>ipieneducius</a:t>
            </a:r>
            <a:r>
              <a:rPr lang="en-GB"/>
              <a:t> </a:t>
            </a:r>
            <a:r>
              <a:rPr lang="en-GB" err="1"/>
              <a:t>que</a:t>
            </a:r>
            <a:r>
              <a:rPr lang="en-GB"/>
              <a:t> simi, </a:t>
            </a:r>
            <a:r>
              <a:rPr lang="en-GB" err="1"/>
              <a:t>incilignnam</a:t>
            </a:r>
            <a:r>
              <a:rPr lang="en-GB"/>
              <a:t> est, </a:t>
            </a:r>
            <a:r>
              <a:rPr lang="en-GB" err="1"/>
              <a:t>audant</a:t>
            </a:r>
            <a:r>
              <a:rPr lang="en-GB"/>
              <a:t>.</a:t>
            </a:r>
          </a:p>
        </p:txBody>
      </p:sp>
    </p:spTree>
    <p:extLst>
      <p:ext uri="{BB962C8B-B14F-4D97-AF65-F5344CB8AC3E}">
        <p14:creationId xmlns:p14="http://schemas.microsoft.com/office/powerpoint/2010/main" val="336601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Imag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CD27BC-ABC0-4508-EC92-3D9D75DE6A5C}"/>
              </a:ext>
            </a:extLst>
          </p:cNvPr>
          <p:cNvSpPr>
            <a:spLocks noGrp="1"/>
          </p:cNvSpPr>
          <p:nvPr>
            <p:ph type="pic" sz="quarter" idx="10"/>
          </p:nvPr>
        </p:nvSpPr>
        <p:spPr>
          <a:xfrm>
            <a:off x="0" y="0"/>
            <a:ext cx="12192000" cy="6858000"/>
          </a:xfrm>
        </p:spPr>
        <p:txBody>
          <a:bodyPr/>
          <a:lstStyle/>
          <a:p>
            <a:r>
              <a:rPr lang="en-US"/>
              <a:t>Click icon to add picture</a:t>
            </a:r>
            <a:endParaRPr lang="en-AU"/>
          </a:p>
        </p:txBody>
      </p:sp>
    </p:spTree>
    <p:extLst>
      <p:ext uri="{BB962C8B-B14F-4D97-AF65-F5344CB8AC3E}">
        <p14:creationId xmlns:p14="http://schemas.microsoft.com/office/powerpoint/2010/main" val="2076349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LF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AE2B61-20A5-6D44-8D43-42C48FC1189F}"/>
              </a:ext>
            </a:extLst>
          </p:cNvPr>
          <p:cNvSpPr txBox="1"/>
          <p:nvPr userDrawn="1"/>
        </p:nvSpPr>
        <p:spPr>
          <a:xfrm>
            <a:off x="842963" y="842962"/>
            <a:ext cx="6825908" cy="1569660"/>
          </a:xfrm>
          <a:prstGeom prst="rect">
            <a:avLst/>
          </a:prstGeom>
          <a:noFill/>
        </p:spPr>
        <p:txBody>
          <a:bodyPr wrap="none" rtlCol="0">
            <a:spAutoFit/>
          </a:bodyPr>
          <a:lstStyle/>
          <a:p>
            <a:r>
              <a:rPr lang="en-AU" sz="2400" b="1" kern="1200">
                <a:solidFill>
                  <a:schemeClr val="tx1"/>
                </a:solidFill>
                <a:effectLst/>
                <a:latin typeface="+mn-lt"/>
                <a:ea typeface="+mn-ea"/>
                <a:cs typeface="+mn-cs"/>
              </a:rPr>
              <a:t>Lung Health Helpline (Free call) 1800 654 301</a:t>
            </a:r>
          </a:p>
          <a:p>
            <a:r>
              <a:rPr lang="en-AU" sz="2400" kern="1200" err="1">
                <a:solidFill>
                  <a:schemeClr val="tx1"/>
                </a:solidFill>
                <a:effectLst/>
                <a:latin typeface="+mn-lt"/>
                <a:ea typeface="+mn-ea"/>
                <a:cs typeface="+mn-cs"/>
              </a:rPr>
              <a:t>lungfoundation.com.au</a:t>
            </a:r>
            <a:endParaRPr lang="en-AU" sz="2400" kern="1200">
              <a:solidFill>
                <a:schemeClr val="tx1"/>
              </a:solidFill>
              <a:effectLst/>
              <a:latin typeface="+mn-lt"/>
              <a:ea typeface="+mn-ea"/>
              <a:cs typeface="+mn-cs"/>
            </a:endParaRPr>
          </a:p>
          <a:p>
            <a:r>
              <a:rPr lang="en-AU" sz="2400" kern="1200" err="1">
                <a:solidFill>
                  <a:schemeClr val="tx1"/>
                </a:solidFill>
                <a:effectLst/>
                <a:latin typeface="+mn-lt"/>
                <a:ea typeface="+mn-ea"/>
                <a:cs typeface="+mn-cs"/>
              </a:rPr>
              <a:t>enquiries@lungfoundation.com.au</a:t>
            </a:r>
            <a:endParaRPr lang="en-AU" sz="2400" kern="1200">
              <a:solidFill>
                <a:schemeClr val="tx1"/>
              </a:solidFill>
              <a:effectLst/>
              <a:latin typeface="+mn-lt"/>
              <a:ea typeface="+mn-ea"/>
              <a:cs typeface="+mn-cs"/>
            </a:endParaRPr>
          </a:p>
          <a:p>
            <a:r>
              <a:rPr lang="en-AU" sz="2400" kern="1200">
                <a:solidFill>
                  <a:schemeClr val="tx1"/>
                </a:solidFill>
                <a:effectLst/>
                <a:latin typeface="+mn-lt"/>
                <a:ea typeface="+mn-ea"/>
                <a:cs typeface="+mn-cs"/>
              </a:rPr>
              <a:t>+61 7 3251 3600</a:t>
            </a:r>
          </a:p>
        </p:txBody>
      </p:sp>
    </p:spTree>
    <p:extLst>
      <p:ext uri="{BB962C8B-B14F-4D97-AF65-F5344CB8AC3E}">
        <p14:creationId xmlns:p14="http://schemas.microsoft.com/office/powerpoint/2010/main" val="3450377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N_Presenta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5453-6370-317F-CD38-210C92CF6915}"/>
              </a:ext>
            </a:extLst>
          </p:cNvPr>
          <p:cNvSpPr>
            <a:spLocks noGrp="1"/>
          </p:cNvSpPr>
          <p:nvPr>
            <p:ph type="title"/>
          </p:nvPr>
        </p:nvSpPr>
        <p:spPr>
          <a:xfrm>
            <a:off x="838200" y="2103437"/>
            <a:ext cx="5062538" cy="1325563"/>
          </a:xfrm>
        </p:spPr>
        <p:txBody>
          <a:bodyPr/>
          <a:lstStyle>
            <a:lvl1pPr>
              <a:defRPr b="1"/>
            </a:lvl1pPr>
          </a:lstStyle>
          <a:p>
            <a:r>
              <a:rPr lang="en-US"/>
              <a:t>Click to edit Master title style</a:t>
            </a:r>
            <a:endParaRPr lang="en-US" dirty="0"/>
          </a:p>
        </p:txBody>
      </p:sp>
      <p:sp>
        <p:nvSpPr>
          <p:cNvPr id="7" name="Subtitle 2">
            <a:extLst>
              <a:ext uri="{FF2B5EF4-FFF2-40B4-BE49-F238E27FC236}">
                <a16:creationId xmlns:a16="http://schemas.microsoft.com/office/drawing/2014/main" id="{C30F7C7C-2041-705B-4F3A-A526BD7631CC}"/>
              </a:ext>
            </a:extLst>
          </p:cNvPr>
          <p:cNvSpPr>
            <a:spLocks noGrp="1"/>
          </p:cNvSpPr>
          <p:nvPr>
            <p:ph type="subTitle" idx="1" hasCustomPrompt="1"/>
          </p:nvPr>
        </p:nvSpPr>
        <p:spPr>
          <a:xfrm>
            <a:off x="849746" y="3574904"/>
            <a:ext cx="5062538" cy="868359"/>
          </a:xfrm>
        </p:spPr>
        <p:txBody>
          <a:bodyPr>
            <a:normAutofit/>
          </a:bodyPr>
          <a:lstStyle>
            <a:lvl1pPr marL="0" indent="0" algn="l">
              <a:buNone/>
              <a:defRPr sz="3600">
                <a:solidFill>
                  <a:schemeClr val="accent3"/>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a:t>
            </a:r>
            <a:endParaRPr lang="en-US" dirty="0"/>
          </a:p>
        </p:txBody>
      </p:sp>
      <p:sp>
        <p:nvSpPr>
          <p:cNvPr id="8" name="Date Placeholder 13">
            <a:extLst>
              <a:ext uri="{FF2B5EF4-FFF2-40B4-BE49-F238E27FC236}">
                <a16:creationId xmlns:a16="http://schemas.microsoft.com/office/drawing/2014/main" id="{65B27F11-EC5C-8E42-0F60-E46BF64D58C2}"/>
              </a:ext>
            </a:extLst>
          </p:cNvPr>
          <p:cNvSpPr>
            <a:spLocks noGrp="1"/>
          </p:cNvSpPr>
          <p:nvPr>
            <p:ph type="dt" sz="half" idx="10"/>
          </p:nvPr>
        </p:nvSpPr>
        <p:spPr>
          <a:xfrm>
            <a:off x="849746" y="4981296"/>
            <a:ext cx="2743200" cy="365125"/>
          </a:xfrm>
          <a:prstGeom prst="rect">
            <a:avLst/>
          </a:prstGeom>
        </p:spPr>
        <p:txBody>
          <a:bodyPr/>
          <a:lstStyle>
            <a:lvl1pPr>
              <a:defRPr sz="1800">
                <a:solidFill>
                  <a:schemeClr val="accent3"/>
                </a:solidFill>
                <a:latin typeface="Century Gothic" panose="020B0502020202020204" pitchFamily="34" charset="0"/>
              </a:defRPr>
            </a:lvl1pPr>
          </a:lstStyle>
          <a:p>
            <a:fld id="{6219F79B-B1F5-6248-8B9D-296027172E70}" type="datetimeFigureOut">
              <a:rPr lang="en-US" smtClean="0"/>
              <a:pPr/>
              <a:t>7/13/2026</a:t>
            </a:fld>
            <a:endParaRPr lang="en-US" sz="1800" dirty="0"/>
          </a:p>
        </p:txBody>
      </p:sp>
      <p:sp>
        <p:nvSpPr>
          <p:cNvPr id="9" name="TextBox 8">
            <a:extLst>
              <a:ext uri="{FF2B5EF4-FFF2-40B4-BE49-F238E27FC236}">
                <a16:creationId xmlns:a16="http://schemas.microsoft.com/office/drawing/2014/main" id="{4C3E6685-ECF7-2AB0-0234-2546208EEFAA}"/>
              </a:ext>
            </a:extLst>
          </p:cNvPr>
          <p:cNvSpPr txBox="1"/>
          <p:nvPr userDrawn="1"/>
        </p:nvSpPr>
        <p:spPr>
          <a:xfrm>
            <a:off x="823913" y="5939130"/>
            <a:ext cx="27690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accent4"/>
                </a:solidFill>
                <a:effectLst/>
                <a:latin typeface="+mn-lt"/>
                <a:ea typeface="+mn-ea"/>
                <a:cs typeface="+mn-cs"/>
              </a:rPr>
              <a:t>Artwork by Jordan Lovegrove, Ngarrindjeri, of Dreamtime Creative</a:t>
            </a:r>
          </a:p>
        </p:txBody>
      </p:sp>
    </p:spTree>
    <p:extLst>
      <p:ext uri="{BB962C8B-B14F-4D97-AF65-F5344CB8AC3E}">
        <p14:creationId xmlns:p14="http://schemas.microsoft.com/office/powerpoint/2010/main" val="169519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3E6685-ECF7-2AB0-0234-2546208EEFAA}"/>
              </a:ext>
            </a:extLst>
          </p:cNvPr>
          <p:cNvSpPr txBox="1"/>
          <p:nvPr userDrawn="1"/>
        </p:nvSpPr>
        <p:spPr>
          <a:xfrm>
            <a:off x="823913" y="5939130"/>
            <a:ext cx="27690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a:solidFill>
                  <a:schemeClr val="accent4"/>
                </a:solidFill>
                <a:effectLst/>
                <a:latin typeface="+mn-lt"/>
                <a:ea typeface="+mn-ea"/>
                <a:cs typeface="+mn-cs"/>
              </a:rPr>
              <a:t>Artwork by Jordan Lovegrove, Ngarrindjeri, of Dreamtime Creative</a:t>
            </a:r>
          </a:p>
        </p:txBody>
      </p:sp>
      <p:sp>
        <p:nvSpPr>
          <p:cNvPr id="3" name="TextBox 2">
            <a:extLst>
              <a:ext uri="{FF2B5EF4-FFF2-40B4-BE49-F238E27FC236}">
                <a16:creationId xmlns:a16="http://schemas.microsoft.com/office/drawing/2014/main" id="{B87BF7B5-D66F-EF6A-7AD8-3B289AE6148A}"/>
              </a:ext>
            </a:extLst>
          </p:cNvPr>
          <p:cNvSpPr txBox="1"/>
          <p:nvPr userDrawn="1"/>
        </p:nvSpPr>
        <p:spPr>
          <a:xfrm>
            <a:off x="852488" y="1423273"/>
            <a:ext cx="3948112" cy="403187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mn-lt"/>
                <a:ea typeface="+mn-ea"/>
                <a:cs typeface="+mn-cs"/>
              </a:rPr>
              <a:t>Lung Foundation Australia acknowledges the Traditional Custodians of the lands on which we work throughout Australia and their unceded sovereignty of and continuing connection to land and sea. </a:t>
            </a:r>
            <a:r>
              <a:rPr lang="en-AU" sz="1600" kern="1200">
                <a:solidFill>
                  <a:schemeClr val="tx1"/>
                </a:solidFill>
                <a:effectLst/>
                <a:latin typeface="+mn-lt"/>
                <a:ea typeface="+mn-ea"/>
                <a:cs typeface="+mn-cs"/>
              </a:rPr>
              <a:t>We pay our respects to First Nations’ cultures and to Elders past and present. We acknowledge the overrepresentation of Aboriginal and Torres Strait Islander people in lung disease and lung cancer. We commit to working with communities to Close the Gap on lung health and build on the strengths of communities to lead the path to healthy lungs for all.</a:t>
            </a:r>
          </a:p>
        </p:txBody>
      </p:sp>
    </p:spTree>
    <p:extLst>
      <p:ext uri="{BB962C8B-B14F-4D97-AF65-F5344CB8AC3E}">
        <p14:creationId xmlns:p14="http://schemas.microsoft.com/office/powerpoint/2010/main" val="381319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ion and 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lu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C293126-568C-350D-18EB-BD5257277751}"/>
              </a:ext>
            </a:extLst>
          </p:cNvPr>
          <p:cNvSpPr txBox="1"/>
          <p:nvPr userDrawn="1"/>
        </p:nvSpPr>
        <p:spPr>
          <a:xfrm>
            <a:off x="1092644" y="2091180"/>
            <a:ext cx="1393388" cy="337693"/>
          </a:xfrm>
          <a:prstGeom prst="rect">
            <a:avLst/>
          </a:prstGeom>
          <a:noFill/>
        </p:spPr>
        <p:txBody>
          <a:bodyPr wrap="square" rtlCol="0">
            <a:spAutoFit/>
          </a:bodyPr>
          <a:lstStyle/>
          <a:p>
            <a:pPr algn="ctr"/>
            <a:r>
              <a:rPr lang="en-US" sz="1600" b="1"/>
              <a:t>Trusted</a:t>
            </a:r>
          </a:p>
        </p:txBody>
      </p:sp>
      <p:sp>
        <p:nvSpPr>
          <p:cNvPr id="16" name="TextBox 15">
            <a:extLst>
              <a:ext uri="{FF2B5EF4-FFF2-40B4-BE49-F238E27FC236}">
                <a16:creationId xmlns:a16="http://schemas.microsoft.com/office/drawing/2014/main" id="{077B3FA8-17EB-30C4-F554-AE3C5E40BB5B}"/>
              </a:ext>
            </a:extLst>
          </p:cNvPr>
          <p:cNvSpPr txBox="1"/>
          <p:nvPr userDrawn="1"/>
        </p:nvSpPr>
        <p:spPr>
          <a:xfrm>
            <a:off x="2778568" y="2091180"/>
            <a:ext cx="1393388" cy="337693"/>
          </a:xfrm>
          <a:prstGeom prst="rect">
            <a:avLst/>
          </a:prstGeom>
          <a:noFill/>
        </p:spPr>
        <p:txBody>
          <a:bodyPr wrap="square" rtlCol="0">
            <a:spAutoFit/>
          </a:bodyPr>
          <a:lstStyle/>
          <a:p>
            <a:pPr algn="ctr"/>
            <a:r>
              <a:rPr lang="en-US" sz="1600" b="1"/>
              <a:t>Excellence</a:t>
            </a:r>
          </a:p>
        </p:txBody>
      </p:sp>
      <p:sp>
        <p:nvSpPr>
          <p:cNvPr id="17" name="TextBox 16">
            <a:extLst>
              <a:ext uri="{FF2B5EF4-FFF2-40B4-BE49-F238E27FC236}">
                <a16:creationId xmlns:a16="http://schemas.microsoft.com/office/drawing/2014/main" id="{BC6D7554-66CD-22E6-3342-FCEC59119C33}"/>
              </a:ext>
            </a:extLst>
          </p:cNvPr>
          <p:cNvSpPr txBox="1"/>
          <p:nvPr userDrawn="1"/>
        </p:nvSpPr>
        <p:spPr>
          <a:xfrm>
            <a:off x="4284524" y="2091180"/>
            <a:ext cx="1822007" cy="338554"/>
          </a:xfrm>
          <a:prstGeom prst="rect">
            <a:avLst/>
          </a:prstGeom>
          <a:noFill/>
        </p:spPr>
        <p:txBody>
          <a:bodyPr wrap="square" rtlCol="0">
            <a:spAutoFit/>
          </a:bodyPr>
          <a:lstStyle/>
          <a:p>
            <a:pPr algn="ctr"/>
            <a:r>
              <a:rPr lang="en-US" sz="1600" b="1"/>
              <a:t>Impact-driven</a:t>
            </a:r>
          </a:p>
        </p:txBody>
      </p:sp>
      <p:sp>
        <p:nvSpPr>
          <p:cNvPr id="18" name="TextBox 17">
            <a:extLst>
              <a:ext uri="{FF2B5EF4-FFF2-40B4-BE49-F238E27FC236}">
                <a16:creationId xmlns:a16="http://schemas.microsoft.com/office/drawing/2014/main" id="{FAC73004-FEC2-726F-F296-CB4FDD41FC1C}"/>
              </a:ext>
            </a:extLst>
          </p:cNvPr>
          <p:cNvSpPr txBox="1"/>
          <p:nvPr userDrawn="1"/>
        </p:nvSpPr>
        <p:spPr>
          <a:xfrm>
            <a:off x="6017067" y="1967638"/>
            <a:ext cx="1822007" cy="584775"/>
          </a:xfrm>
          <a:prstGeom prst="rect">
            <a:avLst/>
          </a:prstGeom>
          <a:noFill/>
        </p:spPr>
        <p:txBody>
          <a:bodyPr wrap="square" rtlCol="0">
            <a:spAutoFit/>
          </a:bodyPr>
          <a:lstStyle/>
          <a:p>
            <a:pPr algn="ctr"/>
            <a:r>
              <a:rPr lang="en-AU" sz="1600" b="1" kern="1200">
                <a:solidFill>
                  <a:schemeClr val="tx1"/>
                </a:solidFill>
                <a:effectLst/>
                <a:latin typeface="+mn-lt"/>
                <a:ea typeface="+mn-ea"/>
                <a:cs typeface="+mn-cs"/>
              </a:rPr>
              <a:t>Collaborative and inclusive</a:t>
            </a:r>
          </a:p>
        </p:txBody>
      </p:sp>
      <p:sp>
        <p:nvSpPr>
          <p:cNvPr id="19" name="TextBox 18">
            <a:extLst>
              <a:ext uri="{FF2B5EF4-FFF2-40B4-BE49-F238E27FC236}">
                <a16:creationId xmlns:a16="http://schemas.microsoft.com/office/drawing/2014/main" id="{BE7479FA-6C2F-B576-5846-EF45D1F4F10F}"/>
              </a:ext>
            </a:extLst>
          </p:cNvPr>
          <p:cNvSpPr txBox="1"/>
          <p:nvPr userDrawn="1"/>
        </p:nvSpPr>
        <p:spPr>
          <a:xfrm>
            <a:off x="7807773" y="1967638"/>
            <a:ext cx="1822007" cy="584775"/>
          </a:xfrm>
          <a:prstGeom prst="rect">
            <a:avLst/>
          </a:prstGeom>
          <a:noFill/>
        </p:spPr>
        <p:txBody>
          <a:bodyPr wrap="square" rtlCol="0">
            <a:spAutoFit/>
          </a:bodyPr>
          <a:lstStyle/>
          <a:p>
            <a:pPr algn="ctr"/>
            <a:r>
              <a:rPr lang="en-AU" sz="1600" b="1" kern="1200">
                <a:solidFill>
                  <a:schemeClr val="tx1"/>
                </a:solidFill>
                <a:effectLst/>
                <a:latin typeface="+mn-lt"/>
                <a:ea typeface="+mn-ea"/>
                <a:cs typeface="+mn-cs"/>
              </a:rPr>
              <a:t>Curious and</a:t>
            </a:r>
          </a:p>
          <a:p>
            <a:pPr algn="ctr"/>
            <a:r>
              <a:rPr lang="en-AU" sz="1600" b="1" kern="1200">
                <a:solidFill>
                  <a:schemeClr val="tx1"/>
                </a:solidFill>
                <a:effectLst/>
                <a:latin typeface="+mn-lt"/>
                <a:ea typeface="+mn-ea"/>
                <a:cs typeface="+mn-cs"/>
              </a:rPr>
              <a:t>innovative</a:t>
            </a:r>
          </a:p>
        </p:txBody>
      </p:sp>
      <p:sp>
        <p:nvSpPr>
          <p:cNvPr id="20" name="TextBox 19">
            <a:extLst>
              <a:ext uri="{FF2B5EF4-FFF2-40B4-BE49-F238E27FC236}">
                <a16:creationId xmlns:a16="http://schemas.microsoft.com/office/drawing/2014/main" id="{E94D5E5A-50F2-A753-9CC8-8302960D9759}"/>
              </a:ext>
            </a:extLst>
          </p:cNvPr>
          <p:cNvSpPr txBox="1"/>
          <p:nvPr userDrawn="1"/>
        </p:nvSpPr>
        <p:spPr>
          <a:xfrm>
            <a:off x="9619238" y="1967638"/>
            <a:ext cx="1655319" cy="584775"/>
          </a:xfrm>
          <a:prstGeom prst="rect">
            <a:avLst/>
          </a:prstGeom>
          <a:noFill/>
        </p:spPr>
        <p:txBody>
          <a:bodyPr wrap="square" rtlCol="0">
            <a:spAutoFit/>
          </a:bodyPr>
          <a:lstStyle/>
          <a:p>
            <a:pPr algn="ctr"/>
            <a:r>
              <a:rPr lang="en-AU" sz="1600" b="1" kern="1200">
                <a:solidFill>
                  <a:schemeClr val="tx1"/>
                </a:solidFill>
                <a:effectLst/>
                <a:latin typeface="+mn-lt"/>
                <a:ea typeface="+mn-ea"/>
                <a:cs typeface="+mn-cs"/>
              </a:rPr>
              <a:t>Empathetic and fair</a:t>
            </a:r>
          </a:p>
        </p:txBody>
      </p:sp>
      <p:sp>
        <p:nvSpPr>
          <p:cNvPr id="21" name="TextBox 20">
            <a:extLst>
              <a:ext uri="{FF2B5EF4-FFF2-40B4-BE49-F238E27FC236}">
                <a16:creationId xmlns:a16="http://schemas.microsoft.com/office/drawing/2014/main" id="{86AFE3D6-C71D-8CD3-6345-C9D50F8E742F}"/>
              </a:ext>
            </a:extLst>
          </p:cNvPr>
          <p:cNvSpPr txBox="1"/>
          <p:nvPr userDrawn="1"/>
        </p:nvSpPr>
        <p:spPr>
          <a:xfrm>
            <a:off x="946338" y="2533078"/>
            <a:ext cx="1686000" cy="938719"/>
          </a:xfrm>
          <a:prstGeom prst="rect">
            <a:avLst/>
          </a:prstGeom>
          <a:noFill/>
        </p:spPr>
        <p:txBody>
          <a:bodyPr wrap="square" rtlCol="0">
            <a:spAutoFit/>
          </a:bodyPr>
          <a:lstStyle/>
          <a:p>
            <a:pPr algn="ctr"/>
            <a:r>
              <a:rPr lang="en-AU" sz="1100" kern="1200">
                <a:solidFill>
                  <a:schemeClr val="tx1"/>
                </a:solidFill>
                <a:effectLst/>
                <a:latin typeface="+mn-lt"/>
                <a:ea typeface="+mn-ea"/>
                <a:cs typeface="+mn-cs"/>
              </a:rPr>
              <a:t>We are a credible,</a:t>
            </a:r>
          </a:p>
          <a:p>
            <a:pPr algn="ctr"/>
            <a:r>
              <a:rPr lang="en-AU" sz="1100" kern="1200">
                <a:solidFill>
                  <a:schemeClr val="tx1"/>
                </a:solidFill>
                <a:effectLst/>
                <a:latin typeface="+mn-lt"/>
                <a:ea typeface="+mn-ea"/>
                <a:cs typeface="+mn-cs"/>
              </a:rPr>
              <a:t>evidence-based</a:t>
            </a:r>
          </a:p>
          <a:p>
            <a:pPr algn="ctr"/>
            <a:r>
              <a:rPr lang="en-AU" sz="1100" kern="1200">
                <a:solidFill>
                  <a:schemeClr val="tx1"/>
                </a:solidFill>
                <a:effectLst/>
                <a:latin typeface="+mn-lt"/>
                <a:ea typeface="+mn-ea"/>
                <a:cs typeface="+mn-cs"/>
              </a:rPr>
              <a:t>authority in lung health, disease and cancer.</a:t>
            </a:r>
          </a:p>
        </p:txBody>
      </p:sp>
      <p:sp>
        <p:nvSpPr>
          <p:cNvPr id="22" name="TextBox 21">
            <a:extLst>
              <a:ext uri="{FF2B5EF4-FFF2-40B4-BE49-F238E27FC236}">
                <a16:creationId xmlns:a16="http://schemas.microsoft.com/office/drawing/2014/main" id="{5131EAB5-49CA-566E-CD7E-733D26AA2E16}"/>
              </a:ext>
            </a:extLst>
          </p:cNvPr>
          <p:cNvSpPr txBox="1"/>
          <p:nvPr userDrawn="1"/>
        </p:nvSpPr>
        <p:spPr>
          <a:xfrm>
            <a:off x="2632262" y="2533078"/>
            <a:ext cx="1686000" cy="1277273"/>
          </a:xfrm>
          <a:prstGeom prst="rect">
            <a:avLst/>
          </a:prstGeom>
          <a:noFill/>
        </p:spPr>
        <p:txBody>
          <a:bodyPr wrap="square" rtlCol="0">
            <a:spAutoFit/>
          </a:bodyPr>
          <a:lstStyle/>
          <a:p>
            <a:pPr algn="ctr"/>
            <a:r>
              <a:rPr lang="en-AU" sz="1100" kern="1200">
                <a:solidFill>
                  <a:schemeClr val="tx1"/>
                </a:solidFill>
                <a:effectLst/>
                <a:latin typeface="+mn-lt"/>
                <a:ea typeface="+mn-ea"/>
                <a:cs typeface="+mn-cs"/>
              </a:rPr>
              <a:t>We set the standard</a:t>
            </a:r>
          </a:p>
          <a:p>
            <a:pPr algn="ctr"/>
            <a:r>
              <a:rPr lang="en-AU" sz="1100" kern="1200">
                <a:solidFill>
                  <a:schemeClr val="tx1"/>
                </a:solidFill>
                <a:effectLst/>
                <a:latin typeface="+mn-lt"/>
                <a:ea typeface="+mn-ea"/>
                <a:cs typeface="+mn-cs"/>
              </a:rPr>
              <a:t>through expertise,</a:t>
            </a:r>
          </a:p>
          <a:p>
            <a:pPr algn="ctr"/>
            <a:r>
              <a:rPr lang="en-AU" sz="1100" kern="1200">
                <a:solidFill>
                  <a:schemeClr val="tx1"/>
                </a:solidFill>
                <a:effectLst/>
                <a:latin typeface="+mn-lt"/>
                <a:ea typeface="+mn-ea"/>
                <a:cs typeface="+mn-cs"/>
              </a:rPr>
              <a:t>leadership and innovation – striving every day for the highest quality in everything we do.</a:t>
            </a:r>
          </a:p>
        </p:txBody>
      </p:sp>
      <p:sp>
        <p:nvSpPr>
          <p:cNvPr id="23" name="TextBox 22">
            <a:extLst>
              <a:ext uri="{FF2B5EF4-FFF2-40B4-BE49-F238E27FC236}">
                <a16:creationId xmlns:a16="http://schemas.microsoft.com/office/drawing/2014/main" id="{DC6E9895-0695-CCDF-D6A2-283555C0218F}"/>
              </a:ext>
            </a:extLst>
          </p:cNvPr>
          <p:cNvSpPr txBox="1"/>
          <p:nvPr userDrawn="1"/>
        </p:nvSpPr>
        <p:spPr>
          <a:xfrm>
            <a:off x="4268227" y="2533078"/>
            <a:ext cx="1854600" cy="1107996"/>
          </a:xfrm>
          <a:prstGeom prst="rect">
            <a:avLst/>
          </a:prstGeom>
          <a:noFill/>
        </p:spPr>
        <p:txBody>
          <a:bodyPr wrap="square" rtlCol="0">
            <a:spAutoFit/>
          </a:bodyPr>
          <a:lstStyle/>
          <a:p>
            <a:pPr algn="ctr"/>
            <a:r>
              <a:rPr lang="en-AU" sz="1100" kern="1200">
                <a:solidFill>
                  <a:schemeClr val="tx1"/>
                </a:solidFill>
                <a:effectLst/>
                <a:latin typeface="+mn-lt"/>
                <a:ea typeface="+mn-ea"/>
                <a:cs typeface="+mn-cs"/>
              </a:rPr>
              <a:t>We create meaningful, lasting impact in lung health, with a commitment to equity and addressing</a:t>
            </a:r>
          </a:p>
          <a:p>
            <a:pPr algn="ctr"/>
            <a:r>
              <a:rPr lang="en-AU" sz="1100" kern="1200">
                <a:solidFill>
                  <a:schemeClr val="tx1"/>
                </a:solidFill>
                <a:effectLst/>
                <a:latin typeface="+mn-lt"/>
                <a:ea typeface="+mn-ea"/>
                <a:cs typeface="+mn-cs"/>
              </a:rPr>
              <a:t>disparities.</a:t>
            </a:r>
          </a:p>
        </p:txBody>
      </p:sp>
      <p:sp>
        <p:nvSpPr>
          <p:cNvPr id="24" name="TextBox 23">
            <a:extLst>
              <a:ext uri="{FF2B5EF4-FFF2-40B4-BE49-F238E27FC236}">
                <a16:creationId xmlns:a16="http://schemas.microsoft.com/office/drawing/2014/main" id="{B7C9581C-8D8B-5378-73AB-E47E887762F7}"/>
              </a:ext>
            </a:extLst>
          </p:cNvPr>
          <p:cNvSpPr txBox="1"/>
          <p:nvPr userDrawn="1"/>
        </p:nvSpPr>
        <p:spPr>
          <a:xfrm>
            <a:off x="6085070" y="2533078"/>
            <a:ext cx="1686000" cy="938719"/>
          </a:xfrm>
          <a:prstGeom prst="rect">
            <a:avLst/>
          </a:prstGeom>
          <a:noFill/>
        </p:spPr>
        <p:txBody>
          <a:bodyPr wrap="square" rtlCol="0">
            <a:spAutoFit/>
          </a:bodyPr>
          <a:lstStyle/>
          <a:p>
            <a:pPr algn="ctr"/>
            <a:r>
              <a:rPr lang="en-AU" sz="1100" kern="1200">
                <a:solidFill>
                  <a:schemeClr val="tx1"/>
                </a:solidFill>
                <a:effectLst/>
                <a:latin typeface="+mn-lt"/>
                <a:ea typeface="+mn-ea"/>
                <a:cs typeface="+mn-cs"/>
              </a:rPr>
              <a:t>We listen deeply, value lived experience and</a:t>
            </a:r>
          </a:p>
          <a:p>
            <a:pPr algn="ctr"/>
            <a:r>
              <a:rPr lang="en-AU" sz="1100" kern="1200">
                <a:solidFill>
                  <a:schemeClr val="tx1"/>
                </a:solidFill>
                <a:effectLst/>
                <a:latin typeface="+mn-lt"/>
                <a:ea typeface="+mn-ea"/>
                <a:cs typeface="+mn-cs"/>
              </a:rPr>
              <a:t>work together for</a:t>
            </a:r>
          </a:p>
          <a:p>
            <a:pPr algn="ctr"/>
            <a:r>
              <a:rPr lang="en-AU" sz="1100" kern="1200">
                <a:solidFill>
                  <a:schemeClr val="tx1"/>
                </a:solidFill>
                <a:effectLst/>
                <a:latin typeface="+mn-lt"/>
                <a:ea typeface="+mn-ea"/>
                <a:cs typeface="+mn-cs"/>
              </a:rPr>
              <a:t>better outcomes.</a:t>
            </a:r>
          </a:p>
        </p:txBody>
      </p:sp>
      <p:sp>
        <p:nvSpPr>
          <p:cNvPr id="25" name="TextBox 24">
            <a:extLst>
              <a:ext uri="{FF2B5EF4-FFF2-40B4-BE49-F238E27FC236}">
                <a16:creationId xmlns:a16="http://schemas.microsoft.com/office/drawing/2014/main" id="{8B088406-5119-8449-301B-003C860E8C99}"/>
              </a:ext>
            </a:extLst>
          </p:cNvPr>
          <p:cNvSpPr txBox="1"/>
          <p:nvPr userDrawn="1"/>
        </p:nvSpPr>
        <p:spPr>
          <a:xfrm>
            <a:off x="7791476" y="2533078"/>
            <a:ext cx="1854600" cy="1446550"/>
          </a:xfrm>
          <a:prstGeom prst="rect">
            <a:avLst/>
          </a:prstGeom>
          <a:noFill/>
        </p:spPr>
        <p:txBody>
          <a:bodyPr wrap="square" rtlCol="0">
            <a:spAutoFit/>
          </a:bodyPr>
          <a:lstStyle/>
          <a:p>
            <a:pPr algn="ctr"/>
            <a:r>
              <a:rPr lang="en-AU" sz="1100" kern="1200">
                <a:solidFill>
                  <a:schemeClr val="tx1"/>
                </a:solidFill>
                <a:effectLst/>
                <a:latin typeface="+mn-lt"/>
                <a:ea typeface="+mn-ea"/>
                <a:cs typeface="+mn-cs"/>
              </a:rPr>
              <a:t>We embrace new ideas and technologies,</a:t>
            </a:r>
          </a:p>
          <a:p>
            <a:pPr algn="ctr"/>
            <a:r>
              <a:rPr lang="en-AU" sz="1100" kern="1200">
                <a:solidFill>
                  <a:schemeClr val="tx1"/>
                </a:solidFill>
                <a:effectLst/>
                <a:latin typeface="+mn-lt"/>
                <a:ea typeface="+mn-ea"/>
                <a:cs typeface="+mn-cs"/>
              </a:rPr>
              <a:t>challenge the status quo and remain responsive and adaptable in a</a:t>
            </a:r>
          </a:p>
          <a:p>
            <a:pPr algn="ctr"/>
            <a:r>
              <a:rPr lang="en-AU" sz="1100" kern="1200">
                <a:solidFill>
                  <a:schemeClr val="tx1"/>
                </a:solidFill>
                <a:effectLst/>
                <a:latin typeface="+mn-lt"/>
                <a:ea typeface="+mn-ea"/>
                <a:cs typeface="+mn-cs"/>
              </a:rPr>
              <a:t>changing world.</a:t>
            </a:r>
          </a:p>
        </p:txBody>
      </p:sp>
      <p:sp>
        <p:nvSpPr>
          <p:cNvPr id="26" name="TextBox 25">
            <a:extLst>
              <a:ext uri="{FF2B5EF4-FFF2-40B4-BE49-F238E27FC236}">
                <a16:creationId xmlns:a16="http://schemas.microsoft.com/office/drawing/2014/main" id="{906703C5-BDF2-DE2D-2324-3F7F139BA8D6}"/>
              </a:ext>
            </a:extLst>
          </p:cNvPr>
          <p:cNvSpPr txBox="1"/>
          <p:nvPr userDrawn="1"/>
        </p:nvSpPr>
        <p:spPr>
          <a:xfrm>
            <a:off x="9603897" y="2533078"/>
            <a:ext cx="1686000" cy="1277273"/>
          </a:xfrm>
          <a:prstGeom prst="rect">
            <a:avLst/>
          </a:prstGeom>
          <a:noFill/>
        </p:spPr>
        <p:txBody>
          <a:bodyPr wrap="square" rtlCol="0">
            <a:spAutoFit/>
          </a:bodyPr>
          <a:lstStyle/>
          <a:p>
            <a:pPr algn="ctr"/>
            <a:r>
              <a:rPr lang="en-AU" sz="1100" kern="1200">
                <a:solidFill>
                  <a:schemeClr val="tx1"/>
                </a:solidFill>
                <a:effectLst/>
                <a:latin typeface="+mn-lt"/>
                <a:ea typeface="+mn-ea"/>
                <a:cs typeface="+mn-cs"/>
              </a:rPr>
              <a:t>We approach our work with care, compassion</a:t>
            </a:r>
          </a:p>
          <a:p>
            <a:pPr algn="ctr"/>
            <a:r>
              <a:rPr lang="en-AU" sz="1100" kern="1200">
                <a:solidFill>
                  <a:schemeClr val="tx1"/>
                </a:solidFill>
                <a:effectLst/>
                <a:latin typeface="+mn-lt"/>
                <a:ea typeface="+mn-ea"/>
                <a:cs typeface="+mn-cs"/>
              </a:rPr>
              <a:t>and fairness, and with a deep understanding of</a:t>
            </a:r>
          </a:p>
          <a:p>
            <a:pPr algn="ctr"/>
            <a:r>
              <a:rPr lang="en-AU" sz="1100" kern="1200">
                <a:solidFill>
                  <a:schemeClr val="tx1"/>
                </a:solidFill>
                <a:effectLst/>
                <a:latin typeface="+mn-lt"/>
                <a:ea typeface="+mn-ea"/>
                <a:cs typeface="+mn-cs"/>
              </a:rPr>
              <a:t>those we serve.</a:t>
            </a:r>
          </a:p>
        </p:txBody>
      </p:sp>
      <p:sp>
        <p:nvSpPr>
          <p:cNvPr id="27" name="TextBox 26">
            <a:extLst>
              <a:ext uri="{FF2B5EF4-FFF2-40B4-BE49-F238E27FC236}">
                <a16:creationId xmlns:a16="http://schemas.microsoft.com/office/drawing/2014/main" id="{6F99B8A9-0E35-77CC-AE1A-D037EB3B9C12}"/>
              </a:ext>
            </a:extLst>
          </p:cNvPr>
          <p:cNvSpPr txBox="1"/>
          <p:nvPr userDrawn="1"/>
        </p:nvSpPr>
        <p:spPr>
          <a:xfrm>
            <a:off x="864036" y="810994"/>
            <a:ext cx="9465827" cy="646331"/>
          </a:xfrm>
          <a:prstGeom prst="rect">
            <a:avLst/>
          </a:prstGeom>
          <a:noFill/>
        </p:spPr>
        <p:txBody>
          <a:bodyPr wrap="square">
            <a:spAutoFit/>
          </a:bodyPr>
          <a:lstStyle/>
          <a:p>
            <a:r>
              <a:rPr lang="en-GB" sz="3600">
                <a:solidFill>
                  <a:schemeClr val="accent3"/>
                </a:solidFill>
                <a:latin typeface="+mj-lt"/>
              </a:rPr>
              <a:t>Our Values</a:t>
            </a:r>
            <a:endParaRPr lang="en-US" sz="3600">
              <a:solidFill>
                <a:schemeClr val="accent3"/>
              </a:solidFill>
              <a:latin typeface="+mj-lt"/>
            </a:endParaRPr>
          </a:p>
        </p:txBody>
      </p:sp>
    </p:spTree>
    <p:extLst>
      <p:ext uri="{BB962C8B-B14F-4D97-AF65-F5344CB8AC3E}">
        <p14:creationId xmlns:p14="http://schemas.microsoft.com/office/powerpoint/2010/main" val="275731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LF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2CED826-6DF9-31BF-57B3-613F0909E27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85938" y="3155952"/>
            <a:ext cx="3171825" cy="974531"/>
          </a:xfrm>
          <a:prstGeom prst="rect">
            <a:avLst/>
          </a:prstGeom>
        </p:spPr>
      </p:pic>
      <p:sp>
        <p:nvSpPr>
          <p:cNvPr id="20" name="TextBox 19">
            <a:extLst>
              <a:ext uri="{FF2B5EF4-FFF2-40B4-BE49-F238E27FC236}">
                <a16:creationId xmlns:a16="http://schemas.microsoft.com/office/drawing/2014/main" id="{D4E2874C-ECE3-7289-9F00-153FF348B45A}"/>
              </a:ext>
            </a:extLst>
          </p:cNvPr>
          <p:cNvSpPr txBox="1"/>
          <p:nvPr userDrawn="1"/>
        </p:nvSpPr>
        <p:spPr>
          <a:xfrm>
            <a:off x="5886448" y="2200275"/>
            <a:ext cx="5614988" cy="3108543"/>
          </a:xfrm>
          <a:prstGeom prst="rect">
            <a:avLst/>
          </a:prstGeom>
          <a:noFill/>
        </p:spPr>
        <p:txBody>
          <a:bodyPr wrap="square" rtlCol="0">
            <a:spAutoFit/>
          </a:bodyPr>
          <a:lstStyle/>
          <a:p>
            <a:pPr>
              <a:spcAft>
                <a:spcPts val="1200"/>
              </a:spcAft>
            </a:pPr>
            <a:r>
              <a:rPr lang="en-AU" sz="1600" kern="1200">
                <a:solidFill>
                  <a:schemeClr val="tx1"/>
                </a:solidFill>
                <a:effectLst/>
                <a:latin typeface="+mn-lt"/>
                <a:ea typeface="+mn-ea"/>
                <a:cs typeface="+mn-cs"/>
              </a:rPr>
              <a:t>For more than 30 years, Lung Foundation Australia </a:t>
            </a:r>
            <a:br>
              <a:rPr lang="en-AU" sz="1600" kern="1200">
                <a:solidFill>
                  <a:schemeClr val="tx1"/>
                </a:solidFill>
                <a:effectLst/>
                <a:latin typeface="+mn-lt"/>
                <a:ea typeface="+mn-ea"/>
                <a:cs typeface="+mn-cs"/>
              </a:rPr>
            </a:br>
            <a:r>
              <a:rPr lang="en-AU" sz="1600" kern="1200">
                <a:solidFill>
                  <a:schemeClr val="tx1"/>
                </a:solidFill>
                <a:effectLst/>
                <a:latin typeface="+mn-lt"/>
                <a:ea typeface="+mn-ea"/>
                <a:cs typeface="+mn-cs"/>
              </a:rPr>
              <a:t>has walked alongside people living with lung disease and lung cancer, helping them navigate some of life’s hardest moments with care, knowledge and hope.</a:t>
            </a:r>
          </a:p>
          <a:p>
            <a:pPr>
              <a:spcAft>
                <a:spcPts val="1200"/>
              </a:spcAft>
            </a:pPr>
            <a:r>
              <a:rPr lang="en-AU" sz="1600" kern="1200">
                <a:solidFill>
                  <a:schemeClr val="tx1"/>
                </a:solidFill>
                <a:effectLst/>
                <a:latin typeface="+mn-lt"/>
                <a:ea typeface="+mn-ea"/>
                <a:cs typeface="+mn-cs"/>
              </a:rPr>
              <a:t>We provide trusted support through our nurses, peer support programs and social workers. We fund research that leads to better treatments. We speak out for people who need lung health to be taken seriously.</a:t>
            </a:r>
          </a:p>
          <a:p>
            <a:pPr>
              <a:spcAft>
                <a:spcPts val="1200"/>
              </a:spcAft>
            </a:pPr>
            <a:r>
              <a:rPr lang="en-AU" sz="1600" kern="1200">
                <a:solidFill>
                  <a:schemeClr val="tx1"/>
                </a:solidFill>
                <a:effectLst/>
                <a:latin typeface="+mn-lt"/>
                <a:ea typeface="+mn-ea"/>
                <a:cs typeface="+mn-cs"/>
              </a:rPr>
              <a:t>Everything we do helps protect the gift of breath, </a:t>
            </a:r>
            <a:br>
              <a:rPr lang="en-AU" sz="1600" kern="1200">
                <a:solidFill>
                  <a:schemeClr val="tx1"/>
                </a:solidFill>
                <a:effectLst/>
                <a:latin typeface="+mn-lt"/>
                <a:ea typeface="+mn-ea"/>
                <a:cs typeface="+mn-cs"/>
              </a:rPr>
            </a:br>
            <a:r>
              <a:rPr lang="en-AU" sz="1600" kern="1200">
                <a:solidFill>
                  <a:schemeClr val="tx1"/>
                </a:solidFill>
                <a:effectLst/>
                <a:latin typeface="+mn-lt"/>
                <a:ea typeface="+mn-ea"/>
                <a:cs typeface="+mn-cs"/>
              </a:rPr>
              <a:t>so that more Australians can breathe easier, live well and feel less alone.</a:t>
            </a:r>
          </a:p>
        </p:txBody>
      </p:sp>
      <p:sp>
        <p:nvSpPr>
          <p:cNvPr id="22" name="TextBox 21">
            <a:extLst>
              <a:ext uri="{FF2B5EF4-FFF2-40B4-BE49-F238E27FC236}">
                <a16:creationId xmlns:a16="http://schemas.microsoft.com/office/drawing/2014/main" id="{49FD8A86-04D6-4EE2-9FEA-BA26E304150A}"/>
              </a:ext>
            </a:extLst>
          </p:cNvPr>
          <p:cNvSpPr txBox="1"/>
          <p:nvPr userDrawn="1"/>
        </p:nvSpPr>
        <p:spPr>
          <a:xfrm>
            <a:off x="864036" y="810994"/>
            <a:ext cx="9465827" cy="646331"/>
          </a:xfrm>
          <a:prstGeom prst="rect">
            <a:avLst/>
          </a:prstGeom>
          <a:noFill/>
        </p:spPr>
        <p:txBody>
          <a:bodyPr wrap="square">
            <a:spAutoFit/>
          </a:bodyPr>
          <a:lstStyle/>
          <a:p>
            <a:r>
              <a:rPr lang="en-GB" sz="3600">
                <a:solidFill>
                  <a:schemeClr val="accent3"/>
                </a:solidFill>
                <a:latin typeface="+mj-lt"/>
              </a:rPr>
              <a:t>About Lung Foundation Australia</a:t>
            </a:r>
            <a:endParaRPr lang="en-US" sz="3600">
              <a:solidFill>
                <a:schemeClr val="accent3"/>
              </a:solidFill>
              <a:latin typeface="+mj-lt"/>
            </a:endParaRPr>
          </a:p>
        </p:txBody>
      </p:sp>
    </p:spTree>
    <p:extLst>
      <p:ext uri="{BB962C8B-B14F-4D97-AF65-F5344CB8AC3E}">
        <p14:creationId xmlns:p14="http://schemas.microsoft.com/office/powerpoint/2010/main" val="77003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89F0-5742-51C7-4CF6-71C28958E486}"/>
              </a:ext>
            </a:extLst>
          </p:cNvPr>
          <p:cNvSpPr>
            <a:spLocks noGrp="1"/>
          </p:cNvSpPr>
          <p:nvPr>
            <p:ph type="ctrTitle" hasCustomPrompt="1"/>
          </p:nvPr>
        </p:nvSpPr>
        <p:spPr>
          <a:xfrm>
            <a:off x="849746" y="4500272"/>
            <a:ext cx="9144000" cy="828966"/>
          </a:xfrm>
        </p:spPr>
        <p:txBody>
          <a:bodyPr anchor="b"/>
          <a:lstStyle>
            <a:lvl1pPr algn="l">
              <a:defRPr sz="6000" b="1">
                <a:latin typeface="Century Gothic" panose="020B0502020202020204" pitchFamily="34" charset="0"/>
              </a:defRPr>
            </a:lvl1pPr>
          </a:lstStyle>
          <a:p>
            <a:r>
              <a:rPr lang="en-GB"/>
              <a:t>Section Title</a:t>
            </a:r>
            <a:endParaRPr lang="en-US"/>
          </a:p>
        </p:txBody>
      </p:sp>
      <p:sp>
        <p:nvSpPr>
          <p:cNvPr id="3" name="Subtitle 2">
            <a:extLst>
              <a:ext uri="{FF2B5EF4-FFF2-40B4-BE49-F238E27FC236}">
                <a16:creationId xmlns:a16="http://schemas.microsoft.com/office/drawing/2014/main" id="{D8CE951A-28D1-9BCD-A4A2-A2DD9B6D4D7D}"/>
              </a:ext>
            </a:extLst>
          </p:cNvPr>
          <p:cNvSpPr>
            <a:spLocks noGrp="1"/>
          </p:cNvSpPr>
          <p:nvPr>
            <p:ph type="subTitle" idx="1" hasCustomPrompt="1"/>
          </p:nvPr>
        </p:nvSpPr>
        <p:spPr>
          <a:xfrm>
            <a:off x="849746" y="3860659"/>
            <a:ext cx="9144000" cy="597041"/>
          </a:xfrm>
        </p:spPr>
        <p:txBody>
          <a:bodyPr>
            <a:normAutofit/>
          </a:bodyPr>
          <a:lstStyle>
            <a:lvl1pPr marL="0" indent="0" algn="l">
              <a:buNone/>
              <a:defRPr sz="2800">
                <a:solidFill>
                  <a:schemeClr val="accent3"/>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Title</a:t>
            </a:r>
            <a:endParaRPr lang="en-US"/>
          </a:p>
        </p:txBody>
      </p:sp>
    </p:spTree>
    <p:extLst>
      <p:ext uri="{BB962C8B-B14F-4D97-AF65-F5344CB8AC3E}">
        <p14:creationId xmlns:p14="http://schemas.microsoft.com/office/powerpoint/2010/main" val="260341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A29E-4831-08FE-8417-7060645FEBFA}"/>
              </a:ext>
            </a:extLst>
          </p:cNvPr>
          <p:cNvSpPr>
            <a:spLocks noGrp="1"/>
          </p:cNvSpPr>
          <p:nvPr>
            <p:ph type="title"/>
          </p:nvPr>
        </p:nvSpPr>
        <p:spPr>
          <a:xfrm>
            <a:off x="838200" y="800104"/>
            <a:ext cx="10515600" cy="800099"/>
          </a:xfrm>
        </p:spPr>
        <p:txBody>
          <a:bodyPr>
            <a:normAutofit/>
          </a:bodyPr>
          <a:lstStyle>
            <a:lvl1pPr>
              <a:defRPr sz="4000" b="1">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35E1343A-3A57-9544-B728-0C446AE9D123}"/>
              </a:ext>
            </a:extLst>
          </p:cNvPr>
          <p:cNvSpPr>
            <a:spLocks noGrp="1"/>
          </p:cNvSpPr>
          <p:nvPr>
            <p:ph type="body" sz="quarter" idx="10" hasCustomPrompt="1"/>
          </p:nvPr>
        </p:nvSpPr>
        <p:spPr>
          <a:xfrm>
            <a:off x="838200" y="1657347"/>
            <a:ext cx="10515600" cy="419095"/>
          </a:xfrm>
        </p:spPr>
        <p:txBody>
          <a:bodyPr>
            <a:normAutofit/>
          </a:bodyPr>
          <a:lstStyle>
            <a:lvl1pPr>
              <a:buNone/>
              <a:defRPr sz="24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a:t>Add subheading placeholder in heading 2 style</a:t>
            </a:r>
            <a:endParaRPr lang="en-US"/>
          </a:p>
        </p:txBody>
      </p:sp>
      <p:sp>
        <p:nvSpPr>
          <p:cNvPr id="14" name="Text Placeholder 13">
            <a:extLst>
              <a:ext uri="{FF2B5EF4-FFF2-40B4-BE49-F238E27FC236}">
                <a16:creationId xmlns:a16="http://schemas.microsoft.com/office/drawing/2014/main" id="{66A55FDB-D497-5B0C-9E3E-FB64276E0906}"/>
              </a:ext>
            </a:extLst>
          </p:cNvPr>
          <p:cNvSpPr>
            <a:spLocks noGrp="1"/>
          </p:cNvSpPr>
          <p:nvPr>
            <p:ph type="body" sz="quarter" idx="11"/>
          </p:nvPr>
        </p:nvSpPr>
        <p:spPr>
          <a:xfrm>
            <a:off x="838199" y="2600324"/>
            <a:ext cx="10515599" cy="3143251"/>
          </a:xfrm>
        </p:spPr>
        <p:txBody>
          <a:bodyPr>
            <a:normAutofit/>
          </a:bodyPr>
          <a:lstStyle>
            <a:lvl1pPr marL="228600" marR="0" indent="-228600" algn="l" defTabSz="914400" rtl="0" eaLnBrk="1" fontAlgn="auto" latinLnBrk="0" hangingPunct="1">
              <a:lnSpc>
                <a:spcPct val="100000"/>
              </a:lnSpc>
              <a:spcBef>
                <a:spcPts val="600"/>
              </a:spcBef>
              <a:spcAft>
                <a:spcPts val="600"/>
              </a:spcAft>
              <a:buClr>
                <a:schemeClr val="accent1"/>
              </a:buClr>
              <a:buSzTx/>
              <a:buFont typeface="Century Gothic" panose="020B0502020202020204" pitchFamily="34" charset="0"/>
              <a:buChar char="•"/>
              <a:tabLst/>
              <a:defRPr lang="en-US" sz="1800" kern="1200" dirty="0" smtClean="0">
                <a:solidFill>
                  <a:srgbClr val="000000"/>
                </a:solidFill>
                <a:latin typeface="+mn-lt"/>
                <a:ea typeface="+mn-ea"/>
                <a:cs typeface="+mn-cs"/>
              </a:defRPr>
            </a:lvl1pPr>
            <a:lvl2pPr>
              <a:lnSpc>
                <a:spcPct val="100000"/>
              </a:lnSpc>
              <a:spcAft>
                <a:spcPts val="1200"/>
              </a:spcAft>
              <a:buClr>
                <a:schemeClr val="accent1"/>
              </a:buClr>
              <a:buFont typeface="Century Gothic" panose="020B0502020202020204" pitchFamily="34" charset="0"/>
              <a:buChar char="•"/>
              <a:defRPr lang="en-US" sz="1800" kern="1200" dirty="0" smtClean="0">
                <a:solidFill>
                  <a:srgbClr val="000000"/>
                </a:solidFill>
                <a:latin typeface="+mn-lt"/>
                <a:ea typeface="+mn-ea"/>
                <a:cs typeface="+mn-cs"/>
              </a:defRPr>
            </a:lvl2pPr>
            <a:lvl3pPr>
              <a:lnSpc>
                <a:spcPct val="100000"/>
              </a:lnSpc>
              <a:spcAft>
                <a:spcPts val="1200"/>
              </a:spcAft>
              <a:buClr>
                <a:schemeClr val="accent1"/>
              </a:buClr>
              <a:buFont typeface="Century Gothic" panose="020B0502020202020204" pitchFamily="34" charset="0"/>
              <a:buChar char="•"/>
              <a:defRPr lang="en-US" sz="1800" kern="1200" dirty="0" smtClean="0">
                <a:solidFill>
                  <a:srgbClr val="000000"/>
                </a:solidFill>
                <a:latin typeface="+mn-lt"/>
                <a:ea typeface="+mn-ea"/>
                <a:cs typeface="+mn-cs"/>
              </a:defRPr>
            </a:lvl3pPr>
            <a:lvl4pPr>
              <a:lnSpc>
                <a:spcPct val="100000"/>
              </a:lnSpc>
              <a:spcAft>
                <a:spcPts val="1200"/>
              </a:spcAft>
              <a:buClr>
                <a:schemeClr val="accent1"/>
              </a:buClr>
              <a:buFont typeface="Century Gothic" panose="020B0502020202020204" pitchFamily="34" charset="0"/>
              <a:buChar char="•"/>
              <a:defRPr lang="en-US" sz="1800" kern="1200" dirty="0" smtClean="0">
                <a:solidFill>
                  <a:srgbClr val="000000"/>
                </a:solidFill>
                <a:latin typeface="+mn-lt"/>
                <a:ea typeface="+mn-ea"/>
                <a:cs typeface="+mn-cs"/>
              </a:defRPr>
            </a:lvl4pPr>
            <a:lvl5pPr>
              <a:spcAft>
                <a:spcPts val="1200"/>
              </a:spcAft>
              <a:buNone/>
              <a:defRPr sz="2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1083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2 Columns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A29E-4831-08FE-8417-7060645FEBFA}"/>
              </a:ext>
            </a:extLst>
          </p:cNvPr>
          <p:cNvSpPr>
            <a:spLocks noGrp="1"/>
          </p:cNvSpPr>
          <p:nvPr>
            <p:ph type="title"/>
          </p:nvPr>
        </p:nvSpPr>
        <p:spPr>
          <a:xfrm>
            <a:off x="838200" y="800104"/>
            <a:ext cx="10515600" cy="800099"/>
          </a:xfrm>
        </p:spPr>
        <p:txBody>
          <a:bodyPr>
            <a:normAutofit/>
          </a:bodyPr>
          <a:lstStyle>
            <a:lvl1pPr>
              <a:defRPr sz="4000" b="1">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35E1343A-3A57-9544-B728-0C446AE9D123}"/>
              </a:ext>
            </a:extLst>
          </p:cNvPr>
          <p:cNvSpPr>
            <a:spLocks noGrp="1"/>
          </p:cNvSpPr>
          <p:nvPr>
            <p:ph type="body" sz="quarter" idx="10" hasCustomPrompt="1"/>
          </p:nvPr>
        </p:nvSpPr>
        <p:spPr>
          <a:xfrm>
            <a:off x="838200" y="1657347"/>
            <a:ext cx="10515600" cy="419095"/>
          </a:xfrm>
        </p:spPr>
        <p:txBody>
          <a:bodyPr>
            <a:normAutofit/>
          </a:bodyPr>
          <a:lstStyle>
            <a:lvl1pPr>
              <a:buNone/>
              <a:defRPr sz="24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a:t>Add subheading placeholder in heading 2 style</a:t>
            </a:r>
            <a:endParaRPr lang="en-US"/>
          </a:p>
        </p:txBody>
      </p:sp>
      <p:sp>
        <p:nvSpPr>
          <p:cNvPr id="14" name="Text Placeholder 13">
            <a:extLst>
              <a:ext uri="{FF2B5EF4-FFF2-40B4-BE49-F238E27FC236}">
                <a16:creationId xmlns:a16="http://schemas.microsoft.com/office/drawing/2014/main" id="{66A55FDB-D497-5B0C-9E3E-FB64276E0906}"/>
              </a:ext>
            </a:extLst>
          </p:cNvPr>
          <p:cNvSpPr>
            <a:spLocks noGrp="1"/>
          </p:cNvSpPr>
          <p:nvPr>
            <p:ph type="body" sz="quarter" idx="11"/>
          </p:nvPr>
        </p:nvSpPr>
        <p:spPr>
          <a:xfrm>
            <a:off x="838200" y="2600324"/>
            <a:ext cx="5040000" cy="3143251"/>
          </a:xfrm>
        </p:spPr>
        <p:txBody>
          <a:bodyPr>
            <a:normAutofit/>
          </a:bodyPr>
          <a:lstStyle>
            <a:lvl1pPr marL="228600" marR="0" indent="-228600" algn="l" defTabSz="914400" rtl="0" eaLnBrk="1" fontAlgn="auto" latinLnBrk="0" hangingPunct="1">
              <a:lnSpc>
                <a:spcPct val="90000"/>
              </a:lnSpc>
              <a:spcBef>
                <a:spcPts val="600"/>
              </a:spcBef>
              <a:spcAft>
                <a:spcPts val="600"/>
              </a:spcAft>
              <a:buClr>
                <a:schemeClr val="bg1"/>
              </a:buClr>
              <a:buSzTx/>
              <a:buFont typeface="Arial" panose="020B0604020202020204" pitchFamily="34" charset="0"/>
              <a:buChar char="•"/>
              <a:tabLst/>
              <a:defRPr sz="160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13">
            <a:extLst>
              <a:ext uri="{FF2B5EF4-FFF2-40B4-BE49-F238E27FC236}">
                <a16:creationId xmlns:a16="http://schemas.microsoft.com/office/drawing/2014/main" id="{35012A9F-9D5E-2FD0-1760-0CC2FE9F72CE}"/>
              </a:ext>
            </a:extLst>
          </p:cNvPr>
          <p:cNvSpPr>
            <a:spLocks noGrp="1"/>
          </p:cNvSpPr>
          <p:nvPr>
            <p:ph type="body" sz="quarter" idx="12"/>
          </p:nvPr>
        </p:nvSpPr>
        <p:spPr>
          <a:xfrm>
            <a:off x="6313802" y="2600324"/>
            <a:ext cx="5040000" cy="3143251"/>
          </a:xfrm>
        </p:spPr>
        <p:txBody>
          <a:bodyPr>
            <a:normAutofit/>
          </a:bodyPr>
          <a:lstStyle>
            <a:lvl1pPr marL="228600" marR="0" indent="-228600" algn="l" defTabSz="914400" rtl="0" eaLnBrk="1" fontAlgn="auto" latinLnBrk="0" hangingPunct="1">
              <a:lnSpc>
                <a:spcPct val="90000"/>
              </a:lnSpc>
              <a:spcBef>
                <a:spcPts val="600"/>
              </a:spcBef>
              <a:spcAft>
                <a:spcPts val="600"/>
              </a:spcAft>
              <a:buClr>
                <a:schemeClr val="bg1"/>
              </a:buClr>
              <a:buSzTx/>
              <a:buFont typeface="Arial" panose="020B0604020202020204" pitchFamily="34" charset="0"/>
              <a:buChar char="•"/>
              <a:tabLst/>
              <a:defRPr sz="160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681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Columns - Text &amp;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A29E-4831-08FE-8417-7060645FEBFA}"/>
              </a:ext>
            </a:extLst>
          </p:cNvPr>
          <p:cNvSpPr>
            <a:spLocks noGrp="1"/>
          </p:cNvSpPr>
          <p:nvPr>
            <p:ph type="title"/>
          </p:nvPr>
        </p:nvSpPr>
        <p:spPr>
          <a:xfrm>
            <a:off x="838200" y="800104"/>
            <a:ext cx="10515600" cy="800099"/>
          </a:xfrm>
        </p:spPr>
        <p:txBody>
          <a:bodyPr>
            <a:normAutofit/>
          </a:bodyPr>
          <a:lstStyle>
            <a:lvl1pPr>
              <a:defRPr sz="4000" b="1">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35E1343A-3A57-9544-B728-0C446AE9D123}"/>
              </a:ext>
            </a:extLst>
          </p:cNvPr>
          <p:cNvSpPr>
            <a:spLocks noGrp="1"/>
          </p:cNvSpPr>
          <p:nvPr>
            <p:ph type="body" sz="quarter" idx="10" hasCustomPrompt="1"/>
          </p:nvPr>
        </p:nvSpPr>
        <p:spPr>
          <a:xfrm>
            <a:off x="838200" y="1657347"/>
            <a:ext cx="10515600" cy="419095"/>
          </a:xfrm>
        </p:spPr>
        <p:txBody>
          <a:bodyPr>
            <a:normAutofit/>
          </a:bodyPr>
          <a:lstStyle>
            <a:lvl1pPr>
              <a:buNone/>
              <a:defRPr sz="24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a:t>Add subheading placeholder in heading 2 style</a:t>
            </a:r>
            <a:endParaRPr lang="en-US"/>
          </a:p>
        </p:txBody>
      </p:sp>
      <p:sp>
        <p:nvSpPr>
          <p:cNvPr id="14" name="Text Placeholder 13">
            <a:extLst>
              <a:ext uri="{FF2B5EF4-FFF2-40B4-BE49-F238E27FC236}">
                <a16:creationId xmlns:a16="http://schemas.microsoft.com/office/drawing/2014/main" id="{66A55FDB-D497-5B0C-9E3E-FB64276E0906}"/>
              </a:ext>
            </a:extLst>
          </p:cNvPr>
          <p:cNvSpPr>
            <a:spLocks noGrp="1"/>
          </p:cNvSpPr>
          <p:nvPr>
            <p:ph type="body" sz="quarter" idx="11"/>
          </p:nvPr>
        </p:nvSpPr>
        <p:spPr>
          <a:xfrm>
            <a:off x="838200" y="2600324"/>
            <a:ext cx="5040000" cy="3143251"/>
          </a:xfrm>
        </p:spPr>
        <p:txBody>
          <a:bodyPr>
            <a:normAutofit/>
          </a:bodyPr>
          <a:lstStyle>
            <a:lvl1pPr marL="228600" marR="0" indent="-228600" algn="l" defTabSz="914400" rtl="0" eaLnBrk="1" fontAlgn="auto" latinLnBrk="0" hangingPunct="1">
              <a:lnSpc>
                <a:spcPct val="90000"/>
              </a:lnSpc>
              <a:spcBef>
                <a:spcPts val="600"/>
              </a:spcBef>
              <a:spcAft>
                <a:spcPts val="600"/>
              </a:spcAft>
              <a:buClr>
                <a:schemeClr val="bg1"/>
              </a:buClr>
              <a:buSzTx/>
              <a:buFont typeface="Arial" panose="020B0604020202020204" pitchFamily="34" charset="0"/>
              <a:buChar char="•"/>
              <a:tabLst/>
              <a:defRPr sz="1600">
                <a:solidFill>
                  <a:srgbClr val="000000"/>
                </a:solidFill>
              </a:defRPr>
            </a:lvl1pPr>
            <a:lvl2pPr>
              <a:spcAft>
                <a:spcPts val="1200"/>
              </a:spcAft>
              <a:buNone/>
              <a:defRPr sz="2000">
                <a:solidFill>
                  <a:srgbClr val="000000"/>
                </a:solidFill>
              </a:defRPr>
            </a:lvl2pPr>
            <a:lvl3pPr>
              <a:spcAft>
                <a:spcPts val="1200"/>
              </a:spcAft>
              <a:buNone/>
              <a:defRPr sz="2000">
                <a:solidFill>
                  <a:srgbClr val="000000"/>
                </a:solidFill>
              </a:defRPr>
            </a:lvl3pPr>
            <a:lvl4pPr>
              <a:spcAft>
                <a:spcPts val="1200"/>
              </a:spcAft>
              <a:buNone/>
              <a:defRPr sz="2000">
                <a:solidFill>
                  <a:srgbClr val="000000"/>
                </a:solidFill>
              </a:defRPr>
            </a:lvl4pPr>
            <a:lvl5pPr>
              <a:spcAft>
                <a:spcPts val="1200"/>
              </a:spcAft>
              <a:buNone/>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Online Image Placeholder 6">
            <a:extLst>
              <a:ext uri="{FF2B5EF4-FFF2-40B4-BE49-F238E27FC236}">
                <a16:creationId xmlns:a16="http://schemas.microsoft.com/office/drawing/2014/main" id="{582FDB55-D549-C65B-27DF-93136286487C}"/>
              </a:ext>
            </a:extLst>
          </p:cNvPr>
          <p:cNvSpPr>
            <a:spLocks noGrp="1"/>
          </p:cNvSpPr>
          <p:nvPr>
            <p:ph type="clipArt" sz="quarter" idx="14"/>
          </p:nvPr>
        </p:nvSpPr>
        <p:spPr>
          <a:xfrm>
            <a:off x="6313802" y="2600325"/>
            <a:ext cx="5039997" cy="3143250"/>
          </a:xfrm>
        </p:spPr>
        <p:txBody>
          <a:bodyPr/>
          <a:lstStyle/>
          <a:p>
            <a:r>
              <a:rPr lang="en-US"/>
              <a:t>Click icon to add online image</a:t>
            </a:r>
            <a:endParaRPr lang="en-AU"/>
          </a:p>
        </p:txBody>
      </p:sp>
    </p:spTree>
    <p:extLst>
      <p:ext uri="{BB962C8B-B14F-4D97-AF65-F5344CB8AC3E}">
        <p14:creationId xmlns:p14="http://schemas.microsoft.com/office/powerpoint/2010/main" val="1665610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12A74-5521-A3C7-5677-E5DD557FC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4F8DF-3D00-73FF-81EA-B11C10E003D4}"/>
              </a:ext>
            </a:extLst>
          </p:cNvPr>
          <p:cNvSpPr>
            <a:spLocks noGrp="1"/>
          </p:cNvSpPr>
          <p:nvPr>
            <p:ph type="body" idx="1"/>
          </p:nvPr>
        </p:nvSpPr>
        <p:spPr>
          <a:xfrm>
            <a:off x="838200" y="1825625"/>
            <a:ext cx="10515600" cy="414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4997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61" r:id="rId6"/>
    <p:sldLayoutId id="2147483663" r:id="rId7"/>
    <p:sldLayoutId id="2147483662" r:id="rId8"/>
    <p:sldLayoutId id="2147483669" r:id="rId9"/>
    <p:sldLayoutId id="2147483664" r:id="rId10"/>
    <p:sldLayoutId id="2147483674" r:id="rId11"/>
    <p:sldLayoutId id="2147483656"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ulmonaryrehab.com.au/additional-resources/aboriginal-and-torres-strait-islander-health-workers-and-practitioners/be-well-illustrations-yarning-scripts/"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pulmonaryrehab.com.au/additional-resources/aboriginal-and-torres-strait-islander-health-workers-and-practitioners/learning-from-aboriginal-and-or-torres-strait-islander-peoples-living-with-copd/"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video" Target="https://www.youtube.com/embed/V0wQJXmvhLQ?feature=oembed" TargetMode="Externa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doi.org/10.1177/10497323241259891"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pulmonaryrehab.com.au/additional-resources/aboriginal-and-torres-strait-islander-health-workers-and-practitioners/be-well-illustrations-yarning-scripts/"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37145-5E3A-D1FB-CA7A-8FDA9847E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EE00C-B495-C113-8CCD-9A09A2F4E57C}"/>
              </a:ext>
            </a:extLst>
          </p:cNvPr>
          <p:cNvSpPr>
            <a:spLocks noGrp="1"/>
          </p:cNvSpPr>
          <p:nvPr>
            <p:ph type="title"/>
          </p:nvPr>
        </p:nvSpPr>
        <p:spPr/>
        <p:txBody>
          <a:bodyPr>
            <a:noAutofit/>
          </a:bodyPr>
          <a:lstStyle/>
          <a:p>
            <a:r>
              <a:rPr lang="en-US" sz="2800" dirty="0">
                <a:latin typeface="+mn-lt"/>
              </a:rPr>
              <a:t>COPD resources for Aboriginal and Torres Strait Islander Health Workers and Practitioners</a:t>
            </a:r>
            <a:endParaRPr lang="en-AU" sz="2800" dirty="0">
              <a:latin typeface="+mn-lt"/>
            </a:endParaRPr>
          </a:p>
        </p:txBody>
      </p:sp>
      <p:sp>
        <p:nvSpPr>
          <p:cNvPr id="3" name="Subtitle 2">
            <a:extLst>
              <a:ext uri="{FF2B5EF4-FFF2-40B4-BE49-F238E27FC236}">
                <a16:creationId xmlns:a16="http://schemas.microsoft.com/office/drawing/2014/main" id="{5B0EA259-3806-CA20-3019-3CBB66552A76}"/>
              </a:ext>
            </a:extLst>
          </p:cNvPr>
          <p:cNvSpPr>
            <a:spLocks noGrp="1"/>
          </p:cNvSpPr>
          <p:nvPr>
            <p:ph type="subTitle" idx="1"/>
          </p:nvPr>
        </p:nvSpPr>
        <p:spPr>
          <a:xfrm>
            <a:off x="849746" y="3574904"/>
            <a:ext cx="5062538" cy="1171267"/>
          </a:xfrm>
        </p:spPr>
        <p:txBody>
          <a:bodyPr>
            <a:normAutofit fontScale="47500" lnSpcReduction="20000"/>
          </a:bodyPr>
          <a:lstStyle/>
          <a:p>
            <a:pPr>
              <a:lnSpc>
                <a:spcPct val="120000"/>
              </a:lnSpc>
            </a:pPr>
            <a:r>
              <a:rPr lang="en-US" dirty="0">
                <a:latin typeface="+mn-lt"/>
              </a:rPr>
              <a:t>Breathe Easy Walk Easy Lungs for Life (BE WELL) resources for Aboriginal and Torres Strait Islander Health Workers and Practitioners</a:t>
            </a:r>
            <a:endParaRPr lang="en-AU" dirty="0">
              <a:latin typeface="+mn-lt"/>
            </a:endParaRPr>
          </a:p>
        </p:txBody>
      </p:sp>
      <p:sp>
        <p:nvSpPr>
          <p:cNvPr id="4" name="TextBox 3">
            <a:hlinkClick r:id="rId3"/>
            <a:extLst>
              <a:ext uri="{FF2B5EF4-FFF2-40B4-BE49-F238E27FC236}">
                <a16:creationId xmlns:a16="http://schemas.microsoft.com/office/drawing/2014/main" id="{F27B993C-8E8D-1EA8-FB2B-F72778A0C725}"/>
              </a:ext>
            </a:extLst>
          </p:cNvPr>
          <p:cNvSpPr txBox="1"/>
          <p:nvPr/>
        </p:nvSpPr>
        <p:spPr>
          <a:xfrm>
            <a:off x="849746" y="939800"/>
            <a:ext cx="10351654" cy="5537200"/>
          </a:xfrm>
          <a:prstGeom prst="rect">
            <a:avLst/>
          </a:prstGeom>
          <a:noFill/>
        </p:spPr>
        <p:txBody>
          <a:bodyPr wrap="square">
            <a:spAutoFit/>
          </a:bodyPr>
          <a:lstStyle/>
          <a:p>
            <a:endParaRPr lang="en-AU" sz="1000" dirty="0"/>
          </a:p>
        </p:txBody>
      </p:sp>
    </p:spTree>
    <p:extLst>
      <p:ext uri="{BB962C8B-B14F-4D97-AF65-F5344CB8AC3E}">
        <p14:creationId xmlns:p14="http://schemas.microsoft.com/office/powerpoint/2010/main" val="2608280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ECB3C-A0CD-C00A-34B7-CC2827B53428}"/>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4EA936F-165C-24F5-E9EF-4A9D13670E88}"/>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2616880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2EA71-963C-2803-09C1-A5299DF3E668}"/>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295E0F-BB73-41CE-F2B0-4E7A978BA4E0}"/>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409560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E7D9-8A87-4EFB-CD46-ACAAE3CE9F6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77782EB-1053-0C16-EDF1-CB11B3B2A029}"/>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387515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EBB79-2FF9-2E18-6CB9-01D6E54211D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04E80CE-2A60-5D6E-D3E2-25741DDF410C}"/>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1836202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3632-6E6C-0893-4532-D9233194BDC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7433F58-B172-2879-FDC6-E8F44F5C1F87}"/>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116653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39633-B3DA-F50C-24E5-669BB91B8DE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205C86D-E192-1FAE-8BAD-B20889E63B7A}"/>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61342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339BF3-4CBD-D96D-3CFC-3708AE31199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Placeholder 6">
            <a:extLst>
              <a:ext uri="{FF2B5EF4-FFF2-40B4-BE49-F238E27FC236}">
                <a16:creationId xmlns:a16="http://schemas.microsoft.com/office/drawing/2014/main" id="{5F24BE81-C07D-D604-2130-AA942C1FFD00}"/>
              </a:ext>
            </a:extLst>
          </p:cNvPr>
          <p:cNvPicPr>
            <a:picLocks noGrp="1" noChangeAspect="1"/>
          </p:cNvPicPr>
          <p:nvPr>
            <p:ph type="pic" sz="quarter" idx="10"/>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12318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FC290-58B3-F7F6-DBD6-51324A76BE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27383-1BC8-E74B-6EDF-9DCE813253A5}"/>
              </a:ext>
            </a:extLst>
          </p:cNvPr>
          <p:cNvSpPr>
            <a:spLocks noGrp="1"/>
          </p:cNvSpPr>
          <p:nvPr>
            <p:ph type="title"/>
          </p:nvPr>
        </p:nvSpPr>
        <p:spPr/>
        <p:txBody>
          <a:bodyPr>
            <a:noAutofit/>
          </a:bodyPr>
          <a:lstStyle/>
          <a:p>
            <a:r>
              <a:rPr lang="en-AU" sz="2800">
                <a:latin typeface="+mn-lt"/>
              </a:rPr>
              <a:t>Learning from Aboriginal and Torres Strait Islander peoples living with COPD</a:t>
            </a:r>
            <a:endParaRPr lang="en-US" sz="2800"/>
          </a:p>
        </p:txBody>
      </p:sp>
      <p:sp>
        <p:nvSpPr>
          <p:cNvPr id="3" name="Subtitle 2">
            <a:extLst>
              <a:ext uri="{FF2B5EF4-FFF2-40B4-BE49-F238E27FC236}">
                <a16:creationId xmlns:a16="http://schemas.microsoft.com/office/drawing/2014/main" id="{FDD5C0C4-DF56-4592-0BD4-5C82F42DE23D}"/>
              </a:ext>
            </a:extLst>
          </p:cNvPr>
          <p:cNvSpPr>
            <a:spLocks noGrp="1"/>
          </p:cNvSpPr>
          <p:nvPr>
            <p:ph type="subTitle" idx="1"/>
          </p:nvPr>
        </p:nvSpPr>
        <p:spPr>
          <a:xfrm>
            <a:off x="849746" y="3574904"/>
            <a:ext cx="5062538" cy="1171267"/>
          </a:xfrm>
        </p:spPr>
        <p:txBody>
          <a:bodyPr>
            <a:normAutofit fontScale="47500" lnSpcReduction="20000"/>
          </a:bodyPr>
          <a:lstStyle/>
          <a:p>
            <a:pPr>
              <a:lnSpc>
                <a:spcPct val="120000"/>
              </a:lnSpc>
            </a:pPr>
            <a:r>
              <a:rPr lang="en-US" dirty="0">
                <a:latin typeface="+mn-lt"/>
              </a:rPr>
              <a:t>Breathe Easy Walk Easy Lungs for Life (BE WELL) resources for Aboriginal and Torres Strait Islander Health Workers and Practitioners</a:t>
            </a:r>
            <a:endParaRPr lang="en-AU" dirty="0">
              <a:latin typeface="+mn-lt"/>
            </a:endParaRPr>
          </a:p>
        </p:txBody>
      </p:sp>
      <p:sp>
        <p:nvSpPr>
          <p:cNvPr id="4" name="TextBox 3">
            <a:hlinkClick r:id="rId3"/>
            <a:extLst>
              <a:ext uri="{FF2B5EF4-FFF2-40B4-BE49-F238E27FC236}">
                <a16:creationId xmlns:a16="http://schemas.microsoft.com/office/drawing/2014/main" id="{34A45CB8-B529-70E9-BB05-3C8F62A35315}"/>
              </a:ext>
            </a:extLst>
          </p:cNvPr>
          <p:cNvSpPr txBox="1"/>
          <p:nvPr/>
        </p:nvSpPr>
        <p:spPr>
          <a:xfrm>
            <a:off x="849746" y="939800"/>
            <a:ext cx="10351654" cy="5537200"/>
          </a:xfrm>
          <a:prstGeom prst="rect">
            <a:avLst/>
          </a:prstGeom>
          <a:noFill/>
        </p:spPr>
        <p:txBody>
          <a:bodyPr wrap="square">
            <a:spAutoFit/>
          </a:bodyPr>
          <a:lstStyle/>
          <a:p>
            <a:endParaRPr lang="en-AU" sz="1000" dirty="0"/>
          </a:p>
        </p:txBody>
      </p:sp>
    </p:spTree>
    <p:extLst>
      <p:ext uri="{BB962C8B-B14F-4D97-AF65-F5344CB8AC3E}">
        <p14:creationId xmlns:p14="http://schemas.microsoft.com/office/powerpoint/2010/main" val="2549234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B53E96-40CD-132E-8294-AD5AC8475D6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02A21D9-795D-54C2-1BDF-426231153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Placeholder 6">
            <a:extLst>
              <a:ext uri="{FF2B5EF4-FFF2-40B4-BE49-F238E27FC236}">
                <a16:creationId xmlns:a16="http://schemas.microsoft.com/office/drawing/2014/main" id="{58C93C96-E1F1-1536-4CA7-EC54EFB8FF5F}"/>
              </a:ext>
            </a:extLst>
          </p:cNvPr>
          <p:cNvPicPr>
            <a:picLocks noGrp="1" noChangeAspect="1"/>
          </p:cNvPicPr>
          <p:nvPr>
            <p:ph type="pic" sz="quarter" idx="10"/>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50348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3FD65F-6D66-AF47-9B6A-03F6D02C67D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AD2B73B0-FB33-2FCF-DF1B-A4A8D1195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Placeholder 6">
            <a:extLst>
              <a:ext uri="{FF2B5EF4-FFF2-40B4-BE49-F238E27FC236}">
                <a16:creationId xmlns:a16="http://schemas.microsoft.com/office/drawing/2014/main" id="{06363EA8-1DF2-F8B8-CF67-BFAB7C65E9AD}"/>
              </a:ext>
            </a:extLst>
          </p:cNvPr>
          <p:cNvPicPr>
            <a:picLocks noGrp="1" noChangeAspect="1"/>
          </p:cNvPicPr>
          <p:nvPr>
            <p:ph type="pic" sz="quarter" idx="10"/>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133297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55B44B4-0713-1BC9-42E7-ED0193C120A5}"/>
              </a:ext>
            </a:extLst>
          </p:cNvPr>
          <p:cNvSpPr>
            <a:spLocks noGrp="1"/>
          </p:cNvSpPr>
          <p:nvPr>
            <p:ph type="pic" sz="quarter" idx="10"/>
          </p:nvPr>
        </p:nvSpPr>
        <p:spPr/>
        <p:txBody>
          <a:bodyPr/>
          <a:lstStyle/>
          <a:p>
            <a:endParaRPr lang="en-AU"/>
          </a:p>
        </p:txBody>
      </p:sp>
      <p:pic>
        <p:nvPicPr>
          <p:cNvPr id="5" name="Online Media 4" title="Chronic Obstructive Pulmonary Disease - Aboriginal and Torres Strait Islander Health Practitioners">
            <a:hlinkClick r:id="" action="ppaction://media"/>
            <a:extLst>
              <a:ext uri="{FF2B5EF4-FFF2-40B4-BE49-F238E27FC236}">
                <a16:creationId xmlns:a16="http://schemas.microsoft.com/office/drawing/2014/main" id="{44C035D1-40E8-EC02-2B95-1305E57CB132}"/>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4075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7DA601-BAE6-11B3-CD18-6B55C3293AD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1207419-9A64-E2F2-E447-508379A3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Placeholder 6">
            <a:extLst>
              <a:ext uri="{FF2B5EF4-FFF2-40B4-BE49-F238E27FC236}">
                <a16:creationId xmlns:a16="http://schemas.microsoft.com/office/drawing/2014/main" id="{86C0F511-F93F-5C75-D217-1434EE09C9DC}"/>
              </a:ext>
            </a:extLst>
          </p:cNvPr>
          <p:cNvPicPr>
            <a:picLocks noGrp="1" noChangeAspect="1"/>
          </p:cNvPicPr>
          <p:nvPr>
            <p:ph type="pic" sz="quarter" idx="10"/>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3950861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57546D-A813-4D49-3153-EB1B2582283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8C324F3-FB23-182F-FD6E-D1482DD4E0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Placeholder 6">
            <a:extLst>
              <a:ext uri="{FF2B5EF4-FFF2-40B4-BE49-F238E27FC236}">
                <a16:creationId xmlns:a16="http://schemas.microsoft.com/office/drawing/2014/main" id="{BCD7ED08-8360-6D15-CEA6-4B3D7CDC3F9E}"/>
              </a:ext>
            </a:extLst>
          </p:cNvPr>
          <p:cNvPicPr>
            <a:picLocks noGrp="1" noChangeAspect="1"/>
          </p:cNvPicPr>
          <p:nvPr>
            <p:ph type="pic" sz="quarter" idx="10"/>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363373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152EB-877F-62DB-6355-1A7BA9EB72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26E35A-B77F-E3AB-C07F-6FF4A2047A42}"/>
              </a:ext>
            </a:extLst>
          </p:cNvPr>
          <p:cNvSpPr>
            <a:spLocks noGrp="1"/>
          </p:cNvSpPr>
          <p:nvPr>
            <p:ph type="title"/>
          </p:nvPr>
        </p:nvSpPr>
        <p:spPr/>
        <p:txBody>
          <a:bodyPr/>
          <a:lstStyle/>
          <a:p>
            <a:r>
              <a:rPr lang="en-AU"/>
              <a:t>ACKNOWLEDGEMENTS </a:t>
            </a:r>
            <a:endParaRPr lang="en-AU" dirty="0"/>
          </a:p>
        </p:txBody>
      </p:sp>
      <p:sp>
        <p:nvSpPr>
          <p:cNvPr id="7" name="Text Placeholder 6">
            <a:extLst>
              <a:ext uri="{FF2B5EF4-FFF2-40B4-BE49-F238E27FC236}">
                <a16:creationId xmlns:a16="http://schemas.microsoft.com/office/drawing/2014/main" id="{B7190120-148F-C154-0DA9-87DA94B47D81}"/>
              </a:ext>
            </a:extLst>
          </p:cNvPr>
          <p:cNvSpPr>
            <a:spLocks noGrp="1"/>
          </p:cNvSpPr>
          <p:nvPr>
            <p:ph type="body" sz="quarter" idx="11"/>
          </p:nvPr>
        </p:nvSpPr>
        <p:spPr>
          <a:xfrm>
            <a:off x="838199" y="1657348"/>
            <a:ext cx="10515599" cy="4086228"/>
          </a:xfrm>
        </p:spPr>
        <p:txBody>
          <a:bodyPr>
            <a:normAutofit/>
          </a:bodyPr>
          <a:lstStyle/>
          <a:p>
            <a:pPr marL="0" indent="0">
              <a:lnSpc>
                <a:spcPct val="100000"/>
              </a:lnSpc>
              <a:buNone/>
            </a:pPr>
            <a:r>
              <a:rPr lang="en-AU" sz="1800" dirty="0"/>
              <a:t>These resources were developed with funding from the NHMRC Global Alliance for Chronic Diseases for a project tilted: Implementing evidence into practice to improve chronic lung disease management in Indigenous Australians: the </a:t>
            </a:r>
            <a:r>
              <a:rPr lang="en-AU" sz="1800" i="1" dirty="0"/>
              <a:t>Breathe Easy, Walk Easy – Lungs for Life (BE WELL)</a:t>
            </a:r>
            <a:r>
              <a:rPr lang="en-AU" sz="1800" dirty="0"/>
              <a:t> project. </a:t>
            </a:r>
          </a:p>
          <a:p>
            <a:pPr marL="0" indent="0">
              <a:lnSpc>
                <a:spcPct val="100000"/>
              </a:lnSpc>
              <a:buNone/>
            </a:pPr>
            <a:r>
              <a:rPr lang="en-AU" sz="1800" dirty="0"/>
              <a:t>The development of the resources was led by Professor Jennifer Alison and Dr David Meharg, with support from Lung Foundation Australia. </a:t>
            </a:r>
          </a:p>
          <a:p>
            <a:pPr marL="0" indent="0">
              <a:lnSpc>
                <a:spcPct val="100000"/>
              </a:lnSpc>
              <a:buNone/>
            </a:pPr>
            <a:r>
              <a:rPr lang="en-AU" sz="1800" dirty="0"/>
              <a:t>The scripts were reviewed by Aboriginal and Torres Strait Islander health professionals. </a:t>
            </a:r>
          </a:p>
          <a:p>
            <a:pPr marL="0" indent="0">
              <a:lnSpc>
                <a:spcPct val="100000"/>
              </a:lnSpc>
              <a:buNone/>
            </a:pPr>
            <a:r>
              <a:rPr lang="en-AU" sz="1800" dirty="0"/>
              <a:t>The Investigation team for the NHMRC </a:t>
            </a:r>
            <a:r>
              <a:rPr lang="en-AU" sz="1800" dirty="0" err="1"/>
              <a:t>GACD</a:t>
            </a:r>
            <a:r>
              <a:rPr lang="en-AU" sz="1800" dirty="0"/>
              <a:t> grant was: Prof Jennifer Alison, Prof Christine Jenkins, Prof Stephen Jan, Prof Graeme Maguire, Prof Tim Shaw, Prof Sarah Dennis, A/Prof Zoe McKeough, Dr Vanessa Lee. </a:t>
            </a:r>
          </a:p>
        </p:txBody>
      </p:sp>
    </p:spTree>
    <p:extLst>
      <p:ext uri="{BB962C8B-B14F-4D97-AF65-F5344CB8AC3E}">
        <p14:creationId xmlns:p14="http://schemas.microsoft.com/office/powerpoint/2010/main" val="3600829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0D01-692D-BD52-BC5B-A1B3F5AF7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91C075-4439-FCA3-224E-AE3569EA32DB}"/>
              </a:ext>
            </a:extLst>
          </p:cNvPr>
          <p:cNvSpPr>
            <a:spLocks noGrp="1"/>
          </p:cNvSpPr>
          <p:nvPr>
            <p:ph type="title"/>
          </p:nvPr>
        </p:nvSpPr>
        <p:spPr/>
        <p:txBody>
          <a:bodyPr/>
          <a:lstStyle/>
          <a:p>
            <a:r>
              <a:rPr lang="en-AU" dirty="0"/>
              <a:t>Related publications</a:t>
            </a:r>
          </a:p>
        </p:txBody>
      </p:sp>
      <p:sp>
        <p:nvSpPr>
          <p:cNvPr id="4" name="Text Placeholder 3">
            <a:extLst>
              <a:ext uri="{FF2B5EF4-FFF2-40B4-BE49-F238E27FC236}">
                <a16:creationId xmlns:a16="http://schemas.microsoft.com/office/drawing/2014/main" id="{B22B6179-E6A1-908A-E562-AFB4D97EB2C7}"/>
              </a:ext>
            </a:extLst>
          </p:cNvPr>
          <p:cNvSpPr>
            <a:spLocks noGrp="1"/>
          </p:cNvSpPr>
          <p:nvPr>
            <p:ph type="body" sz="quarter" idx="11"/>
          </p:nvPr>
        </p:nvSpPr>
        <p:spPr>
          <a:xfrm>
            <a:off x="838199" y="1657348"/>
            <a:ext cx="10515599" cy="4086228"/>
          </a:xfrm>
        </p:spPr>
        <p:txBody>
          <a:bodyPr>
            <a:normAutofit/>
          </a:bodyPr>
          <a:lstStyle/>
          <a:p>
            <a:pPr marL="342900" indent="-342900">
              <a:lnSpc>
                <a:spcPct val="100000"/>
              </a:lnSpc>
              <a:buFont typeface="+mj-lt"/>
              <a:buAutoNum type="arabicPeriod"/>
            </a:pPr>
            <a:r>
              <a:rPr lang="en-AU" sz="1800" dirty="0"/>
              <a:t>Meharg DP, Dennis SM, McNab J, Gwynne KG, Jenkins CR, Maguire GP, Jan S, Shaw T, McKeough Z, </a:t>
            </a:r>
            <a:r>
              <a:rPr lang="en-AU" sz="1800" dirty="0" err="1"/>
              <a:t>Rambaldini</a:t>
            </a:r>
            <a:r>
              <a:rPr lang="en-AU" sz="1800" dirty="0"/>
              <a:t> B, Lee V, McCowen D, Newman J, Monaghan S, Longbottom H, Eades </a:t>
            </a:r>
            <a:r>
              <a:rPr lang="en-AU" sz="1800" dirty="0" err="1"/>
              <a:t>SJ</a:t>
            </a:r>
            <a:r>
              <a:rPr lang="en-AU" sz="1800" dirty="0"/>
              <a:t>, Alison JA (2023). A mixed methods study of Aboriginal health workers’ and exercise physiologists’ experiences of co-designing chronic lung disease ‘yarning’ education resources. </a:t>
            </a:r>
            <a:r>
              <a:rPr lang="en-AU" sz="1800" i="1" dirty="0"/>
              <a:t>BMC Public Health </a:t>
            </a:r>
            <a:r>
              <a:rPr lang="en-AU" sz="1800" b="1" dirty="0"/>
              <a:t>23</a:t>
            </a:r>
            <a:r>
              <a:rPr lang="en-AU" sz="1800" dirty="0"/>
              <a:t>(1): 612. DOI: 10.1186/</a:t>
            </a:r>
            <a:r>
              <a:rPr lang="en-AU" sz="1800" dirty="0" err="1"/>
              <a:t>s12889</a:t>
            </a:r>
            <a:r>
              <a:rPr lang="en-AU" sz="1800" dirty="0"/>
              <a:t>-023-15508-y </a:t>
            </a:r>
          </a:p>
          <a:p>
            <a:pPr marL="342900" indent="-342900">
              <a:lnSpc>
                <a:spcPct val="100000"/>
              </a:lnSpc>
              <a:buFont typeface="+mj-lt"/>
              <a:buAutoNum type="arabicPeriod"/>
            </a:pPr>
            <a:r>
              <a:rPr lang="en-AU" sz="1800" dirty="0"/>
              <a:t>Meharg DP, Dennis SM, McNab J, Gwynne KG, Jenkins CR, Maguire GP, Jan S, Shaw T, McKeough Z, </a:t>
            </a:r>
            <a:r>
              <a:rPr lang="en-AU" sz="1800" dirty="0" err="1"/>
              <a:t>Rambaldini</a:t>
            </a:r>
            <a:r>
              <a:rPr lang="en-AU" sz="1800" dirty="0"/>
              <a:t> B, Lee V, McCowen D, Newman J, Monaghan S, Longbottom H, Eades </a:t>
            </a:r>
            <a:r>
              <a:rPr lang="en-AU" sz="1800" dirty="0" err="1"/>
              <a:t>SJ</a:t>
            </a:r>
            <a:r>
              <a:rPr lang="en-AU" sz="1800" dirty="0"/>
              <a:t>, Alison JA. A qualitative study of Aboriginal peoples’ health care experiences with chronic obstructive pulmonary disease. </a:t>
            </a:r>
            <a:r>
              <a:rPr lang="en-AU" sz="1800" i="1" dirty="0"/>
              <a:t>Qualitative Health Research</a:t>
            </a:r>
            <a:r>
              <a:rPr lang="en-AU" sz="1800" dirty="0"/>
              <a:t>. 2025 </a:t>
            </a:r>
            <a:r>
              <a:rPr lang="en-AU" sz="1800" dirty="0" err="1"/>
              <a:t>Feb;</a:t>
            </a:r>
            <a:r>
              <a:rPr lang="en-AU" sz="1800" b="1" dirty="0" err="1"/>
              <a:t>35</a:t>
            </a:r>
            <a:r>
              <a:rPr lang="en-AU" sz="1800" dirty="0"/>
              <a:t>(2):216-233: </a:t>
            </a:r>
            <a:r>
              <a:rPr lang="en-AU" sz="1800" dirty="0">
                <a:hlinkClick r:id="rId2"/>
              </a:rPr>
              <a:t>https://</a:t>
            </a:r>
            <a:r>
              <a:rPr lang="en-AU" sz="1800" dirty="0" err="1">
                <a:hlinkClick r:id="rId2"/>
              </a:rPr>
              <a:t>doi.org</a:t>
            </a:r>
            <a:r>
              <a:rPr lang="en-AU" sz="1800" dirty="0">
                <a:hlinkClick r:id="rId2"/>
              </a:rPr>
              <a:t>/10.1177/10497323241259891</a:t>
            </a:r>
            <a:r>
              <a:rPr lang="en-AU" sz="1800" dirty="0"/>
              <a:t> </a:t>
            </a:r>
          </a:p>
          <a:p>
            <a:pPr marL="342900" indent="-342900">
              <a:lnSpc>
                <a:spcPct val="100000"/>
              </a:lnSpc>
              <a:buFont typeface="+mj-lt"/>
              <a:buAutoNum type="arabicPeriod"/>
            </a:pPr>
            <a:endParaRPr lang="en-AU" sz="1800" dirty="0"/>
          </a:p>
        </p:txBody>
      </p:sp>
    </p:spTree>
    <p:extLst>
      <p:ext uri="{BB962C8B-B14F-4D97-AF65-F5344CB8AC3E}">
        <p14:creationId xmlns:p14="http://schemas.microsoft.com/office/powerpoint/2010/main" val="3630766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C87D-16F5-F175-182A-14DF3254715F}"/>
            </a:ext>
          </a:extLst>
        </p:cNvPr>
        <p:cNvGrpSpPr/>
        <p:nvPr/>
      </p:nvGrpSpPr>
      <p:grpSpPr>
        <a:xfrm>
          <a:off x="0" y="0"/>
          <a:ext cx="0" cy="0"/>
          <a:chOff x="0" y="0"/>
          <a:chExt cx="0" cy="0"/>
        </a:xfrm>
      </p:grpSpPr>
    </p:spTree>
    <p:extLst>
      <p:ext uri="{BB962C8B-B14F-4D97-AF65-F5344CB8AC3E}">
        <p14:creationId xmlns:p14="http://schemas.microsoft.com/office/powerpoint/2010/main" val="2134861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507F-4548-5097-67A6-4BA8E87893DB}"/>
              </a:ext>
            </a:extLst>
          </p:cNvPr>
          <p:cNvSpPr>
            <a:spLocks noGrp="1"/>
          </p:cNvSpPr>
          <p:nvPr>
            <p:ph type="title"/>
          </p:nvPr>
        </p:nvSpPr>
        <p:spPr/>
        <p:txBody>
          <a:bodyPr/>
          <a:lstStyle/>
          <a:p>
            <a:r>
              <a:rPr lang="en-AU" dirty="0">
                <a:latin typeface="+mn-lt"/>
              </a:rPr>
              <a:t>Illustrations &amp; Yarning Scripts</a:t>
            </a:r>
          </a:p>
        </p:txBody>
      </p:sp>
      <p:sp>
        <p:nvSpPr>
          <p:cNvPr id="3" name="Subtitle 2">
            <a:extLst>
              <a:ext uri="{FF2B5EF4-FFF2-40B4-BE49-F238E27FC236}">
                <a16:creationId xmlns:a16="http://schemas.microsoft.com/office/drawing/2014/main" id="{FA3D461C-A552-7162-444B-45E99878AB9F}"/>
              </a:ext>
            </a:extLst>
          </p:cNvPr>
          <p:cNvSpPr>
            <a:spLocks noGrp="1"/>
          </p:cNvSpPr>
          <p:nvPr>
            <p:ph type="subTitle" idx="1"/>
          </p:nvPr>
        </p:nvSpPr>
        <p:spPr>
          <a:xfrm>
            <a:off x="849746" y="3574904"/>
            <a:ext cx="5062538" cy="1171267"/>
          </a:xfrm>
        </p:spPr>
        <p:txBody>
          <a:bodyPr>
            <a:normAutofit fontScale="47500" lnSpcReduction="20000"/>
          </a:bodyPr>
          <a:lstStyle/>
          <a:p>
            <a:pPr>
              <a:lnSpc>
                <a:spcPct val="120000"/>
              </a:lnSpc>
            </a:pPr>
            <a:r>
              <a:rPr lang="en-US" dirty="0">
                <a:latin typeface="+mn-lt"/>
              </a:rPr>
              <a:t>Breathe Easy Walk Easy Lungs for Life (BE WELL) resources for Aboriginal and Torres Strait Islander Health Workers and Practitioners</a:t>
            </a:r>
            <a:endParaRPr lang="en-AU" dirty="0">
              <a:latin typeface="+mn-lt"/>
            </a:endParaRPr>
          </a:p>
        </p:txBody>
      </p:sp>
      <p:sp>
        <p:nvSpPr>
          <p:cNvPr id="6" name="TextBox 5">
            <a:hlinkClick r:id="rId3"/>
            <a:extLst>
              <a:ext uri="{FF2B5EF4-FFF2-40B4-BE49-F238E27FC236}">
                <a16:creationId xmlns:a16="http://schemas.microsoft.com/office/drawing/2014/main" id="{E06BF092-2419-C40B-C31C-60E1BBAED58F}"/>
              </a:ext>
            </a:extLst>
          </p:cNvPr>
          <p:cNvSpPr txBox="1"/>
          <p:nvPr/>
        </p:nvSpPr>
        <p:spPr>
          <a:xfrm>
            <a:off x="849746" y="939800"/>
            <a:ext cx="10351654" cy="5537200"/>
          </a:xfrm>
          <a:prstGeom prst="rect">
            <a:avLst/>
          </a:prstGeom>
          <a:noFill/>
        </p:spPr>
        <p:txBody>
          <a:bodyPr wrap="square">
            <a:spAutoFit/>
          </a:bodyPr>
          <a:lstStyle/>
          <a:p>
            <a:endParaRPr lang="en-AU" sz="1000" dirty="0"/>
          </a:p>
        </p:txBody>
      </p:sp>
    </p:spTree>
    <p:extLst>
      <p:ext uri="{BB962C8B-B14F-4D97-AF65-F5344CB8AC3E}">
        <p14:creationId xmlns:p14="http://schemas.microsoft.com/office/powerpoint/2010/main" val="286779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8919D5-3A0F-F384-6A1B-321069123322}"/>
              </a:ext>
            </a:extLst>
          </p:cNvPr>
          <p:cNvPicPr>
            <a:picLocks noGrp="1" noChangeAspect="1"/>
          </p:cNvPicPr>
          <p:nvPr>
            <p:ph type="pic" sz="quarter" idx="10"/>
          </p:nvPr>
        </p:nvPicPr>
        <p:blipFill>
          <a:blip r:embed="rId3"/>
          <a:srcRect/>
          <a:stretch>
            <a:fillRect/>
          </a:stretch>
        </p:blipFill>
        <p:spPr>
          <a:prstGeom prst="rect">
            <a:avLst/>
          </a:prstGeom>
        </p:spPr>
      </p:pic>
    </p:spTree>
    <p:extLst>
      <p:ext uri="{BB962C8B-B14F-4D97-AF65-F5344CB8AC3E}">
        <p14:creationId xmlns:p14="http://schemas.microsoft.com/office/powerpoint/2010/main" val="379368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CA7C-A7C8-9DE0-EF37-9B75E33DAEB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00F5C36-E3F8-B74E-4D41-021915C82297}"/>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316741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9BA8-BC68-514D-D3BC-8923DD90CB8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7B12CC-0575-9CBD-F379-BA4AB89D2DAF}"/>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605853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7E944-396A-B10D-A631-D7915C760CDF}"/>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196B61C-5523-A94C-496F-7E099DC351AE}"/>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594014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7A94-48B3-5019-94AB-004E6D6C8BC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2588FD5-007B-9386-42DA-B8719DCD0224}"/>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3605192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EF4A6-530F-69DB-2048-8327C231971F}"/>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7328BB6-62F1-9812-37B8-3E2772B012DF}"/>
              </a:ext>
            </a:extLst>
          </p:cNvPr>
          <p:cNvPicPr>
            <a:picLocks noGrp="1" noChangeAspect="1"/>
          </p:cNvPicPr>
          <p:nvPr>
            <p:ph type="pic" sz="quarter" idx="10"/>
          </p:nvPr>
        </p:nvPicPr>
        <p:blipFill>
          <a:blip r:embed="rId3"/>
          <a:srcRect/>
          <a:stretch/>
        </p:blipFill>
        <p:spPr>
          <a:prstGeom prst="rect">
            <a:avLst/>
          </a:prstGeom>
        </p:spPr>
      </p:pic>
    </p:spTree>
    <p:extLst>
      <p:ext uri="{BB962C8B-B14F-4D97-AF65-F5344CB8AC3E}">
        <p14:creationId xmlns:p14="http://schemas.microsoft.com/office/powerpoint/2010/main" val="2704766424"/>
      </p:ext>
    </p:extLst>
  </p:cSld>
  <p:clrMapOvr>
    <a:masterClrMapping/>
  </p:clrMapOvr>
</p:sld>
</file>

<file path=ppt/theme/theme1.xml><?xml version="1.0" encoding="utf-8"?>
<a:theme xmlns:a="http://schemas.openxmlformats.org/drawingml/2006/main" name="Office Theme">
  <a:themeElements>
    <a:clrScheme name="Custom 1">
      <a:dk1>
        <a:srgbClr val="FFFFFF"/>
      </a:dk1>
      <a:lt1>
        <a:srgbClr val="15873E"/>
      </a:lt1>
      <a:dk2>
        <a:srgbClr val="106434"/>
      </a:dk2>
      <a:lt2>
        <a:srgbClr val="FFFFFF"/>
      </a:lt2>
      <a:accent1>
        <a:srgbClr val="15873E"/>
      </a:accent1>
      <a:accent2>
        <a:srgbClr val="106434"/>
      </a:accent2>
      <a:accent3>
        <a:srgbClr val="E5F1D3"/>
      </a:accent3>
      <a:accent4>
        <a:srgbClr val="C2DDA7"/>
      </a:accent4>
      <a:accent5>
        <a:srgbClr val="08518B"/>
      </a:accent5>
      <a:accent6>
        <a:srgbClr val="61228A"/>
      </a:accent6>
      <a:hlink>
        <a:srgbClr val="07518A"/>
      </a:hlink>
      <a:folHlink>
        <a:srgbClr val="FFFFF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a:solidFill>
              <a:srgbClr val="000000"/>
            </a:solidFill>
          </a:defRPr>
        </a:defPPr>
      </a:lstStyle>
    </a:txDef>
  </a:objectDefaults>
  <a:extraClrSchemeLst/>
  <a:extLst>
    <a:ext uri="{05A4C25C-085E-4340-85A3-A5531E510DB2}">
      <thm15:themeFamily xmlns:thm15="http://schemas.microsoft.com/office/thememl/2012/main" name="LFA PowerPoint Standard 2026.pptx" id="{C2A3DF20-18E2-4CC2-9725-FF1BF76C66B6}" vid="{902FDC48-6A91-4843-AE5F-E1D00A7EC94A}"/>
    </a:ext>
  </a:extLst>
</a:theme>
</file>

<file path=ppt/theme/theme2.xml><?xml version="1.0" encoding="utf-8"?>
<a:theme xmlns:a="http://schemas.openxmlformats.org/drawingml/2006/main" name="Office Theme">
  <a:themeElements>
    <a:clrScheme name="LFA all">
      <a:dk1>
        <a:sysClr val="windowText" lastClr="000000"/>
      </a:dk1>
      <a:lt1>
        <a:srgbClr val="FFFFFF"/>
      </a:lt1>
      <a:dk2>
        <a:srgbClr val="07528C"/>
      </a:dk2>
      <a:lt2>
        <a:srgbClr val="AFCCE0"/>
      </a:lt2>
      <a:accent1>
        <a:srgbClr val="15873E"/>
      </a:accent1>
      <a:accent2>
        <a:srgbClr val="6DBE4A"/>
      </a:accent2>
      <a:accent3>
        <a:srgbClr val="612D8A"/>
      </a:accent3>
      <a:accent4>
        <a:srgbClr val="EF9147"/>
      </a:accent4>
      <a:accent5>
        <a:srgbClr val="FBC112"/>
      </a:accent5>
      <a:accent6>
        <a:srgbClr val="C2DEA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61E2F0827B45419740A4A6A0A42FFE" ma:contentTypeVersion="16" ma:contentTypeDescription="Create a new document." ma:contentTypeScope="" ma:versionID="037bef62a406f50073a01d6e5e8397d4">
  <xsd:schema xmlns:xsd="http://www.w3.org/2001/XMLSchema" xmlns:xs="http://www.w3.org/2001/XMLSchema" xmlns:p="http://schemas.microsoft.com/office/2006/metadata/properties" xmlns:ns2="49aa80f4-2671-41a1-b089-45140b2a8d11" xmlns:ns3="c0546734-47b2-4054-8c10-8a602925cf1d" targetNamespace="http://schemas.microsoft.com/office/2006/metadata/properties" ma:root="true" ma:fieldsID="d43ff27dac9c43e91b95f0b211c0b8d3" ns2:_="" ns3:_="">
    <xsd:import namespace="49aa80f4-2671-41a1-b089-45140b2a8d11"/>
    <xsd:import namespace="c0546734-47b2-4054-8c10-8a602925cf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a80f4-2671-41a1-b089-45140b2a8d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ca14a6b-f780-48d9-bc37-2b98b61cd8a1"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546734-47b2-4054-8c10-8a602925cf1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ef444e1-3814-44a5-a332-bf2b133dceba}" ma:internalName="TaxCatchAll" ma:showField="CatchAllData" ma:web="c0546734-47b2-4054-8c10-8a602925cf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546734-47b2-4054-8c10-8a602925cf1d" xsi:nil="true"/>
    <lcf76f155ced4ddcb4097134ff3c332f xmlns="49aa80f4-2671-41a1-b089-45140b2a8d1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877C05-56BC-4EC6-A904-F9B7431B24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a80f4-2671-41a1-b089-45140b2a8d11"/>
    <ds:schemaRef ds:uri="c0546734-47b2-4054-8c10-8a602925c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1EC2D0-FCC0-4173-AC3A-085CE0B453F9}">
  <ds:schemaRefs>
    <ds:schemaRef ds:uri="http://schemas.microsoft.com/sharepoint/v3/contenttype/forms"/>
  </ds:schemaRefs>
</ds:datastoreItem>
</file>

<file path=customXml/itemProps3.xml><?xml version="1.0" encoding="utf-8"?>
<ds:datastoreItem xmlns:ds="http://schemas.openxmlformats.org/officeDocument/2006/customXml" ds:itemID="{533FEF0D-E0C8-41DA-AF6F-D7E655C13BC3}">
  <ds:schemaRefs>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c0546734-47b2-4054-8c10-8a602925cf1d"/>
    <ds:schemaRef ds:uri="49aa80f4-2671-41a1-b089-45140b2a8d1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LFA PowerPoint Standard 2026</Template>
  <TotalTime>1491</TotalTime>
  <Words>3898</Words>
  <Application>Microsoft Office PowerPoint</Application>
  <PresentationFormat>Widescreen</PresentationFormat>
  <Paragraphs>197</Paragraphs>
  <Slides>24</Slides>
  <Notes>21</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COPD resources for Aboriginal and Torres Strait Islander Health Workers and Practitioners</vt:lpstr>
      <vt:lpstr>PowerPoint Presentation</vt:lpstr>
      <vt:lpstr>Illustrations &amp; Yarning Scripts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from Aboriginal and Torres Strait Islander peoples living with COPD</vt:lpstr>
      <vt:lpstr>PowerPoint Presentation</vt:lpstr>
      <vt:lpstr>PowerPoint Presentation</vt:lpstr>
      <vt:lpstr>PowerPoint Presentation</vt:lpstr>
      <vt:lpstr>PowerPoint Presentation</vt:lpstr>
      <vt:lpstr>ACKNOWLEDGEMENTS </vt:lpstr>
      <vt:lpstr>Related publications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Robyn Ordman</dc:creator>
  <cp:lastModifiedBy>Robyn Ordman</cp:lastModifiedBy>
  <cp:revision>2</cp:revision>
  <dcterms:created xsi:type="dcterms:W3CDTF">2026-06-23T12:18:29Z</dcterms:created>
  <dcterms:modified xsi:type="dcterms:W3CDTF">2026-07-14T02:11:20Z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0x0101001861E2F0827B45419740A4A6A0A42FFE</vt:lpwstr>
  </property>
  <property fmtid="{D5CDD505-2E9C-101B-9397-08002B2CF9AE}" pid="3" name="MediaServiceImageTags">
    <vt:lpwstr/>
  </property>
</Properties>
</file>